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6" r:id="rId7"/>
    <p:sldId id="262" r:id="rId8"/>
    <p:sldId id="261" r:id="rId9"/>
    <p:sldId id="267" r:id="rId10"/>
    <p:sldId id="268" r:id="rId11"/>
    <p:sldId id="269" r:id="rId12"/>
    <p:sldId id="270" r:id="rId13"/>
    <p:sldId id="271" r:id="rId14"/>
    <p:sldId id="272" r:id="rId15"/>
    <p:sldId id="274" r:id="rId16"/>
    <p:sldId id="275" r:id="rId17"/>
    <p:sldId id="276" r:id="rId18"/>
    <p:sldId id="277" r:id="rId19"/>
    <p:sldId id="288" r:id="rId20"/>
    <p:sldId id="279" r:id="rId21"/>
    <p:sldId id="280" r:id="rId22"/>
    <p:sldId id="281" r:id="rId23"/>
    <p:sldId id="282" r:id="rId24"/>
    <p:sldId id="283" r:id="rId25"/>
    <p:sldId id="284" r:id="rId26"/>
    <p:sldId id="285" r:id="rId27"/>
    <p:sldId id="286" r:id="rId28"/>
    <p:sldId id="287" r:id="rId29"/>
    <p:sldId id="289" r:id="rId30"/>
    <p:sldId id="278" r:id="rId31"/>
    <p:sldId id="290" r:id="rId32"/>
    <p:sldId id="291" r:id="rId3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ang Liu  kunz" initials="YLk" lastIdx="1" clrIdx="0">
    <p:extLst>
      <p:ext uri="{19B8F6BF-5375-455C-9EA6-DF929625EA0E}">
        <p15:presenceInfo xmlns:p15="http://schemas.microsoft.com/office/powerpoint/2012/main" userId="S::yang.liu@springboarddac.onmicrosoft.com::82e67335-a8d5-42eb-83f0-d8edac70a3c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5788"/>
  </p:normalViewPr>
  <p:slideViewPr>
    <p:cSldViewPr snapToGrid="0" snapToObjects="1">
      <p:cViewPr varScale="1">
        <p:scale>
          <a:sx n="121" d="100"/>
          <a:sy n="121" d="100"/>
        </p:scale>
        <p:origin x="200" y="3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F849B05-974A-6F40-9490-F07B0B4E543B}" type="doc">
      <dgm:prSet loTypeId="urn:microsoft.com/office/officeart/2005/8/layout/process1" loCatId="" qsTypeId="urn:microsoft.com/office/officeart/2005/8/quickstyle/simple1" qsCatId="simple" csTypeId="urn:microsoft.com/office/officeart/2005/8/colors/accent1_2" csCatId="accent1" phldr="1"/>
      <dgm:spPr/>
    </dgm:pt>
    <dgm:pt modelId="{3C7FD0BC-CBC9-D14D-850D-9E80BEB525F6}">
      <dgm:prSet phldrT="[Text]"/>
      <dgm:spPr/>
      <dgm:t>
        <a:bodyPr/>
        <a:lstStyle/>
        <a:p>
          <a:r>
            <a:rPr lang="en-US" dirty="0"/>
            <a:t>Split data to Training/Testing set</a:t>
          </a:r>
        </a:p>
      </dgm:t>
    </dgm:pt>
    <dgm:pt modelId="{7171AC22-380D-0A40-A0B5-D8DC7F376379}" type="parTrans" cxnId="{1DF72D31-0D2D-C842-B52B-48FF2AB19003}">
      <dgm:prSet/>
      <dgm:spPr/>
      <dgm:t>
        <a:bodyPr/>
        <a:lstStyle/>
        <a:p>
          <a:endParaRPr lang="en-US"/>
        </a:p>
      </dgm:t>
    </dgm:pt>
    <dgm:pt modelId="{50BB8CB2-F272-9F44-9A7B-F0206996B1C2}" type="sibTrans" cxnId="{1DF72D31-0D2D-C842-B52B-48FF2AB19003}">
      <dgm:prSet/>
      <dgm:spPr/>
      <dgm:t>
        <a:bodyPr/>
        <a:lstStyle/>
        <a:p>
          <a:endParaRPr lang="en-US"/>
        </a:p>
      </dgm:t>
    </dgm:pt>
    <dgm:pt modelId="{5F402618-2F16-FF48-A76E-42EBE0B42FC9}">
      <dgm:prSet phldrT="[Text]"/>
      <dgm:spPr/>
      <dgm:t>
        <a:bodyPr/>
        <a:lstStyle/>
        <a:p>
          <a:r>
            <a:rPr lang="en-US" dirty="0"/>
            <a:t>Train 10 models on Training set, apply 5Folds Cross Validation</a:t>
          </a:r>
        </a:p>
      </dgm:t>
    </dgm:pt>
    <dgm:pt modelId="{925A0E9F-A56C-C644-A318-C48F44861448}" type="parTrans" cxnId="{194678C5-CDDA-1249-9799-7EC7ABF0364D}">
      <dgm:prSet/>
      <dgm:spPr/>
      <dgm:t>
        <a:bodyPr/>
        <a:lstStyle/>
        <a:p>
          <a:endParaRPr lang="en-US"/>
        </a:p>
      </dgm:t>
    </dgm:pt>
    <dgm:pt modelId="{9936A5A5-E2F8-7E49-9101-125B26D6A71E}" type="sibTrans" cxnId="{194678C5-CDDA-1249-9799-7EC7ABF0364D}">
      <dgm:prSet/>
      <dgm:spPr/>
      <dgm:t>
        <a:bodyPr/>
        <a:lstStyle/>
        <a:p>
          <a:endParaRPr lang="en-US"/>
        </a:p>
      </dgm:t>
    </dgm:pt>
    <dgm:pt modelId="{03604AAD-E302-6B4C-BFF4-391B74C34D01}">
      <dgm:prSet phldrT="[Text]"/>
      <dgm:spPr/>
      <dgm:t>
        <a:bodyPr/>
        <a:lstStyle/>
        <a:p>
          <a:r>
            <a:rPr lang="en-US" dirty="0"/>
            <a:t>Test models on Training set and Testing set </a:t>
          </a:r>
        </a:p>
      </dgm:t>
    </dgm:pt>
    <dgm:pt modelId="{6513D9B2-7E6A-7B46-8406-38EA17BB4B0E}" type="parTrans" cxnId="{573B1735-75D2-B64A-B14C-5F5D20FBF584}">
      <dgm:prSet/>
      <dgm:spPr/>
      <dgm:t>
        <a:bodyPr/>
        <a:lstStyle/>
        <a:p>
          <a:endParaRPr lang="en-US"/>
        </a:p>
      </dgm:t>
    </dgm:pt>
    <dgm:pt modelId="{E6F06480-932F-4841-A41E-42BAB7FDECC8}" type="sibTrans" cxnId="{573B1735-75D2-B64A-B14C-5F5D20FBF584}">
      <dgm:prSet/>
      <dgm:spPr/>
      <dgm:t>
        <a:bodyPr/>
        <a:lstStyle/>
        <a:p>
          <a:endParaRPr lang="en-US"/>
        </a:p>
      </dgm:t>
    </dgm:pt>
    <dgm:pt modelId="{52754AC2-352F-8D4D-B158-617B2819B08F}" type="pres">
      <dgm:prSet presAssocID="{CF849B05-974A-6F40-9490-F07B0B4E543B}" presName="Name0" presStyleCnt="0">
        <dgm:presLayoutVars>
          <dgm:dir/>
          <dgm:resizeHandles val="exact"/>
        </dgm:presLayoutVars>
      </dgm:prSet>
      <dgm:spPr/>
    </dgm:pt>
    <dgm:pt modelId="{9A26F421-6B60-D54F-825D-7D5F4DA15DCF}" type="pres">
      <dgm:prSet presAssocID="{3C7FD0BC-CBC9-D14D-850D-9E80BEB525F6}" presName="node" presStyleLbl="node1" presStyleIdx="0" presStyleCnt="3">
        <dgm:presLayoutVars>
          <dgm:bulletEnabled val="1"/>
        </dgm:presLayoutVars>
      </dgm:prSet>
      <dgm:spPr/>
    </dgm:pt>
    <dgm:pt modelId="{A6D7AA04-37E7-7742-90E8-08A4D328E73A}" type="pres">
      <dgm:prSet presAssocID="{50BB8CB2-F272-9F44-9A7B-F0206996B1C2}" presName="sibTrans" presStyleLbl="sibTrans2D1" presStyleIdx="0" presStyleCnt="2"/>
      <dgm:spPr/>
    </dgm:pt>
    <dgm:pt modelId="{7F07082E-035D-A44F-B73E-2BA1503470D5}" type="pres">
      <dgm:prSet presAssocID="{50BB8CB2-F272-9F44-9A7B-F0206996B1C2}" presName="connectorText" presStyleLbl="sibTrans2D1" presStyleIdx="0" presStyleCnt="2"/>
      <dgm:spPr/>
    </dgm:pt>
    <dgm:pt modelId="{BCE5104D-D9FC-044C-855C-3299FE3478D7}" type="pres">
      <dgm:prSet presAssocID="{5F402618-2F16-FF48-A76E-42EBE0B42FC9}" presName="node" presStyleLbl="node1" presStyleIdx="1" presStyleCnt="3">
        <dgm:presLayoutVars>
          <dgm:bulletEnabled val="1"/>
        </dgm:presLayoutVars>
      </dgm:prSet>
      <dgm:spPr/>
    </dgm:pt>
    <dgm:pt modelId="{9BF3CDAB-FCAE-8A44-987A-A8D83AD005CF}" type="pres">
      <dgm:prSet presAssocID="{9936A5A5-E2F8-7E49-9101-125B26D6A71E}" presName="sibTrans" presStyleLbl="sibTrans2D1" presStyleIdx="1" presStyleCnt="2"/>
      <dgm:spPr/>
    </dgm:pt>
    <dgm:pt modelId="{D0B54F04-BF90-384F-8CA9-46938B293171}" type="pres">
      <dgm:prSet presAssocID="{9936A5A5-E2F8-7E49-9101-125B26D6A71E}" presName="connectorText" presStyleLbl="sibTrans2D1" presStyleIdx="1" presStyleCnt="2"/>
      <dgm:spPr/>
    </dgm:pt>
    <dgm:pt modelId="{60C297AA-B53E-9542-86CC-211D2DCEDB38}" type="pres">
      <dgm:prSet presAssocID="{03604AAD-E302-6B4C-BFF4-391B74C34D01}" presName="node" presStyleLbl="node1" presStyleIdx="2" presStyleCnt="3">
        <dgm:presLayoutVars>
          <dgm:bulletEnabled val="1"/>
        </dgm:presLayoutVars>
      </dgm:prSet>
      <dgm:spPr/>
    </dgm:pt>
  </dgm:ptLst>
  <dgm:cxnLst>
    <dgm:cxn modelId="{A1DE8907-9718-7844-A0E0-C8DC489B9CA5}" type="presOf" srcId="{3C7FD0BC-CBC9-D14D-850D-9E80BEB525F6}" destId="{9A26F421-6B60-D54F-825D-7D5F4DA15DCF}" srcOrd="0" destOrd="0" presId="urn:microsoft.com/office/officeart/2005/8/layout/process1"/>
    <dgm:cxn modelId="{046D2229-79D6-1B43-9139-80ADF98C293B}" type="presOf" srcId="{5F402618-2F16-FF48-A76E-42EBE0B42FC9}" destId="{BCE5104D-D9FC-044C-855C-3299FE3478D7}" srcOrd="0" destOrd="0" presId="urn:microsoft.com/office/officeart/2005/8/layout/process1"/>
    <dgm:cxn modelId="{1DF72D31-0D2D-C842-B52B-48FF2AB19003}" srcId="{CF849B05-974A-6F40-9490-F07B0B4E543B}" destId="{3C7FD0BC-CBC9-D14D-850D-9E80BEB525F6}" srcOrd="0" destOrd="0" parTransId="{7171AC22-380D-0A40-A0B5-D8DC7F376379}" sibTransId="{50BB8CB2-F272-9F44-9A7B-F0206996B1C2}"/>
    <dgm:cxn modelId="{573B1735-75D2-B64A-B14C-5F5D20FBF584}" srcId="{CF849B05-974A-6F40-9490-F07B0B4E543B}" destId="{03604AAD-E302-6B4C-BFF4-391B74C34D01}" srcOrd="2" destOrd="0" parTransId="{6513D9B2-7E6A-7B46-8406-38EA17BB4B0E}" sibTransId="{E6F06480-932F-4841-A41E-42BAB7FDECC8}"/>
    <dgm:cxn modelId="{4AA27544-DCBE-554B-9938-668982707BD1}" type="presOf" srcId="{50BB8CB2-F272-9F44-9A7B-F0206996B1C2}" destId="{7F07082E-035D-A44F-B73E-2BA1503470D5}" srcOrd="1" destOrd="0" presId="urn:microsoft.com/office/officeart/2005/8/layout/process1"/>
    <dgm:cxn modelId="{8C9B0568-CA19-8D4B-9140-33BC2E50CFDA}" type="presOf" srcId="{CF849B05-974A-6F40-9490-F07B0B4E543B}" destId="{52754AC2-352F-8D4D-B158-617B2819B08F}" srcOrd="0" destOrd="0" presId="urn:microsoft.com/office/officeart/2005/8/layout/process1"/>
    <dgm:cxn modelId="{BD468980-32A2-284F-B0F2-ED97416EEC01}" type="presOf" srcId="{03604AAD-E302-6B4C-BFF4-391B74C34D01}" destId="{60C297AA-B53E-9542-86CC-211D2DCEDB38}" srcOrd="0" destOrd="0" presId="urn:microsoft.com/office/officeart/2005/8/layout/process1"/>
    <dgm:cxn modelId="{540D2893-05FD-F14E-B05E-D65B640D078C}" type="presOf" srcId="{9936A5A5-E2F8-7E49-9101-125B26D6A71E}" destId="{9BF3CDAB-FCAE-8A44-987A-A8D83AD005CF}" srcOrd="0" destOrd="0" presId="urn:microsoft.com/office/officeart/2005/8/layout/process1"/>
    <dgm:cxn modelId="{179AEDA1-95CC-B840-A9C9-C946F880EDBB}" type="presOf" srcId="{50BB8CB2-F272-9F44-9A7B-F0206996B1C2}" destId="{A6D7AA04-37E7-7742-90E8-08A4D328E73A}" srcOrd="0" destOrd="0" presId="urn:microsoft.com/office/officeart/2005/8/layout/process1"/>
    <dgm:cxn modelId="{C310DAC3-4387-2A40-AEBE-C47C3F3DB83C}" type="presOf" srcId="{9936A5A5-E2F8-7E49-9101-125B26D6A71E}" destId="{D0B54F04-BF90-384F-8CA9-46938B293171}" srcOrd="1" destOrd="0" presId="urn:microsoft.com/office/officeart/2005/8/layout/process1"/>
    <dgm:cxn modelId="{194678C5-CDDA-1249-9799-7EC7ABF0364D}" srcId="{CF849B05-974A-6F40-9490-F07B0B4E543B}" destId="{5F402618-2F16-FF48-A76E-42EBE0B42FC9}" srcOrd="1" destOrd="0" parTransId="{925A0E9F-A56C-C644-A318-C48F44861448}" sibTransId="{9936A5A5-E2F8-7E49-9101-125B26D6A71E}"/>
    <dgm:cxn modelId="{F436697A-8D93-4345-8195-1B73843AA64F}" type="presParOf" srcId="{52754AC2-352F-8D4D-B158-617B2819B08F}" destId="{9A26F421-6B60-D54F-825D-7D5F4DA15DCF}" srcOrd="0" destOrd="0" presId="urn:microsoft.com/office/officeart/2005/8/layout/process1"/>
    <dgm:cxn modelId="{898F30A9-80C8-C94F-AC29-EA8A90C7E50C}" type="presParOf" srcId="{52754AC2-352F-8D4D-B158-617B2819B08F}" destId="{A6D7AA04-37E7-7742-90E8-08A4D328E73A}" srcOrd="1" destOrd="0" presId="urn:microsoft.com/office/officeart/2005/8/layout/process1"/>
    <dgm:cxn modelId="{7DBEE149-8C60-A248-ABF6-37E66596F311}" type="presParOf" srcId="{A6D7AA04-37E7-7742-90E8-08A4D328E73A}" destId="{7F07082E-035D-A44F-B73E-2BA1503470D5}" srcOrd="0" destOrd="0" presId="urn:microsoft.com/office/officeart/2005/8/layout/process1"/>
    <dgm:cxn modelId="{BB881243-75BA-704F-A04B-715B4E5DEE04}" type="presParOf" srcId="{52754AC2-352F-8D4D-B158-617B2819B08F}" destId="{BCE5104D-D9FC-044C-855C-3299FE3478D7}" srcOrd="2" destOrd="0" presId="urn:microsoft.com/office/officeart/2005/8/layout/process1"/>
    <dgm:cxn modelId="{6BA92EAA-79E8-5A41-A703-A0F2F5CBA738}" type="presParOf" srcId="{52754AC2-352F-8D4D-B158-617B2819B08F}" destId="{9BF3CDAB-FCAE-8A44-987A-A8D83AD005CF}" srcOrd="3" destOrd="0" presId="urn:microsoft.com/office/officeart/2005/8/layout/process1"/>
    <dgm:cxn modelId="{E7DF5AE3-2186-6A43-A66C-B2314C381808}" type="presParOf" srcId="{9BF3CDAB-FCAE-8A44-987A-A8D83AD005CF}" destId="{D0B54F04-BF90-384F-8CA9-46938B293171}" srcOrd="0" destOrd="0" presId="urn:microsoft.com/office/officeart/2005/8/layout/process1"/>
    <dgm:cxn modelId="{55163293-3C91-DE4C-9EBD-B9D26C8DA1A9}" type="presParOf" srcId="{52754AC2-352F-8D4D-B158-617B2819B08F}" destId="{60C297AA-B53E-9542-86CC-211D2DCEDB38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26F421-6B60-D54F-825D-7D5F4DA15DCF}">
      <dsp:nvSpPr>
        <dsp:cNvPr id="0" name=""/>
        <dsp:cNvSpPr/>
      </dsp:nvSpPr>
      <dsp:spPr>
        <a:xfrm>
          <a:off x="7143" y="2068777"/>
          <a:ext cx="2135187" cy="12811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Split data to Training/Testing set</a:t>
          </a:r>
        </a:p>
      </dsp:txBody>
      <dsp:txXfrm>
        <a:off x="44665" y="2106299"/>
        <a:ext cx="2060143" cy="1206068"/>
      </dsp:txXfrm>
    </dsp:sp>
    <dsp:sp modelId="{A6D7AA04-37E7-7742-90E8-08A4D328E73A}">
      <dsp:nvSpPr>
        <dsp:cNvPr id="0" name=""/>
        <dsp:cNvSpPr/>
      </dsp:nvSpPr>
      <dsp:spPr>
        <a:xfrm>
          <a:off x="2355850" y="2444570"/>
          <a:ext cx="452659" cy="5295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>
        <a:off x="2355850" y="2550475"/>
        <a:ext cx="316861" cy="317716"/>
      </dsp:txXfrm>
    </dsp:sp>
    <dsp:sp modelId="{BCE5104D-D9FC-044C-855C-3299FE3478D7}">
      <dsp:nvSpPr>
        <dsp:cNvPr id="0" name=""/>
        <dsp:cNvSpPr/>
      </dsp:nvSpPr>
      <dsp:spPr>
        <a:xfrm>
          <a:off x="2996406" y="2068777"/>
          <a:ext cx="2135187" cy="12811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Train 10 models on Training set, apply 5Folds Cross Validation</a:t>
          </a:r>
        </a:p>
      </dsp:txBody>
      <dsp:txXfrm>
        <a:off x="3033928" y="2106299"/>
        <a:ext cx="2060143" cy="1206068"/>
      </dsp:txXfrm>
    </dsp:sp>
    <dsp:sp modelId="{9BF3CDAB-FCAE-8A44-987A-A8D83AD005CF}">
      <dsp:nvSpPr>
        <dsp:cNvPr id="0" name=""/>
        <dsp:cNvSpPr/>
      </dsp:nvSpPr>
      <dsp:spPr>
        <a:xfrm>
          <a:off x="5345112" y="2444570"/>
          <a:ext cx="452659" cy="5295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>
        <a:off x="5345112" y="2550475"/>
        <a:ext cx="316861" cy="317716"/>
      </dsp:txXfrm>
    </dsp:sp>
    <dsp:sp modelId="{60C297AA-B53E-9542-86CC-211D2DCEDB38}">
      <dsp:nvSpPr>
        <dsp:cNvPr id="0" name=""/>
        <dsp:cNvSpPr/>
      </dsp:nvSpPr>
      <dsp:spPr>
        <a:xfrm>
          <a:off x="5985668" y="2068777"/>
          <a:ext cx="2135187" cy="12811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Test models on Training set and Testing set </a:t>
          </a:r>
        </a:p>
      </dsp:txBody>
      <dsp:txXfrm>
        <a:off x="6023190" y="2106299"/>
        <a:ext cx="2060143" cy="120606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11/24/20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11/24/20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11/24/20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11/24/20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11/24/20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11/24/20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11/24/20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11/24/20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tiff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tif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tiff"/><Relationship Id="rId3" Type="http://schemas.openxmlformats.org/officeDocument/2006/relationships/image" Target="../media/image19.tiff"/><Relationship Id="rId7" Type="http://schemas.openxmlformats.org/officeDocument/2006/relationships/image" Target="../media/image23.tif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tiff"/><Relationship Id="rId5" Type="http://schemas.openxmlformats.org/officeDocument/2006/relationships/image" Target="../media/image21.tiff"/><Relationship Id="rId4" Type="http://schemas.openxmlformats.org/officeDocument/2006/relationships/image" Target="../media/image20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7" Type="http://schemas.openxmlformats.org/officeDocument/2006/relationships/image" Target="../media/image30.tiff"/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tiff"/><Relationship Id="rId5" Type="http://schemas.openxmlformats.org/officeDocument/2006/relationships/image" Target="../media/image28.tiff"/><Relationship Id="rId4" Type="http://schemas.openxmlformats.org/officeDocument/2006/relationships/image" Target="../media/image27.tif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7" Type="http://schemas.openxmlformats.org/officeDocument/2006/relationships/image" Target="../media/image36.tiff"/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tiff"/><Relationship Id="rId5" Type="http://schemas.openxmlformats.org/officeDocument/2006/relationships/image" Target="../media/image34.tiff"/><Relationship Id="rId4" Type="http://schemas.openxmlformats.org/officeDocument/2006/relationships/image" Target="../media/image33.tif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f"/><Relationship Id="rId7" Type="http://schemas.openxmlformats.org/officeDocument/2006/relationships/image" Target="../media/image42.tiff"/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tiff"/><Relationship Id="rId5" Type="http://schemas.openxmlformats.org/officeDocument/2006/relationships/image" Target="../media/image40.tiff"/><Relationship Id="rId4" Type="http://schemas.openxmlformats.org/officeDocument/2006/relationships/image" Target="../media/image39.tif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tiff"/><Relationship Id="rId7" Type="http://schemas.openxmlformats.org/officeDocument/2006/relationships/image" Target="../media/image48.tiff"/><Relationship Id="rId2" Type="http://schemas.openxmlformats.org/officeDocument/2006/relationships/image" Target="../media/image43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tiff"/><Relationship Id="rId5" Type="http://schemas.openxmlformats.org/officeDocument/2006/relationships/image" Target="../media/image46.tiff"/><Relationship Id="rId4" Type="http://schemas.openxmlformats.org/officeDocument/2006/relationships/image" Target="../media/image45.tif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tiff"/><Relationship Id="rId7" Type="http://schemas.openxmlformats.org/officeDocument/2006/relationships/image" Target="../media/image54.tiff"/><Relationship Id="rId2" Type="http://schemas.openxmlformats.org/officeDocument/2006/relationships/image" Target="../media/image49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tiff"/><Relationship Id="rId5" Type="http://schemas.openxmlformats.org/officeDocument/2006/relationships/image" Target="../media/image52.tiff"/><Relationship Id="rId4" Type="http://schemas.openxmlformats.org/officeDocument/2006/relationships/image" Target="../media/image51.tif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tiff"/><Relationship Id="rId7" Type="http://schemas.openxmlformats.org/officeDocument/2006/relationships/image" Target="../media/image60.tiff"/><Relationship Id="rId2" Type="http://schemas.openxmlformats.org/officeDocument/2006/relationships/image" Target="../media/image55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tiff"/><Relationship Id="rId5" Type="http://schemas.openxmlformats.org/officeDocument/2006/relationships/image" Target="../media/image58.tiff"/><Relationship Id="rId4" Type="http://schemas.openxmlformats.org/officeDocument/2006/relationships/image" Target="../media/image57.tif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tiff"/><Relationship Id="rId7" Type="http://schemas.openxmlformats.org/officeDocument/2006/relationships/image" Target="../media/image66.tiff"/><Relationship Id="rId2" Type="http://schemas.openxmlformats.org/officeDocument/2006/relationships/image" Target="../media/image6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tiff"/><Relationship Id="rId5" Type="http://schemas.openxmlformats.org/officeDocument/2006/relationships/image" Target="../media/image64.tiff"/><Relationship Id="rId4" Type="http://schemas.openxmlformats.org/officeDocument/2006/relationships/image" Target="../media/image63.tif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tiff"/><Relationship Id="rId7" Type="http://schemas.openxmlformats.org/officeDocument/2006/relationships/image" Target="../media/image72.tiff"/><Relationship Id="rId2" Type="http://schemas.openxmlformats.org/officeDocument/2006/relationships/image" Target="../media/image67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tiff"/><Relationship Id="rId5" Type="http://schemas.openxmlformats.org/officeDocument/2006/relationships/image" Target="../media/image70.tiff"/><Relationship Id="rId4" Type="http://schemas.openxmlformats.org/officeDocument/2006/relationships/image" Target="../media/image69.tif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tiff"/><Relationship Id="rId7" Type="http://schemas.openxmlformats.org/officeDocument/2006/relationships/image" Target="../media/image78.tiff"/><Relationship Id="rId2" Type="http://schemas.openxmlformats.org/officeDocument/2006/relationships/image" Target="../media/image73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tiff"/><Relationship Id="rId5" Type="http://schemas.openxmlformats.org/officeDocument/2006/relationships/image" Target="../media/image76.tiff"/><Relationship Id="rId4" Type="http://schemas.openxmlformats.org/officeDocument/2006/relationships/image" Target="../media/image75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E4673D-269B-9740-BD94-0ACA7D0C425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Proposal for Potential Candidate Detection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8DD9A7-E375-294F-8701-D3A0ED608E2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Company XYZ </a:t>
            </a:r>
          </a:p>
          <a:p>
            <a:r>
              <a:rPr lang="en-US" dirty="0"/>
              <a:t>Yang Liu Kunz</a:t>
            </a:r>
          </a:p>
        </p:txBody>
      </p:sp>
    </p:spTree>
    <p:extLst>
      <p:ext uri="{BB962C8B-B14F-4D97-AF65-F5344CB8AC3E}">
        <p14:creationId xmlns:p14="http://schemas.microsoft.com/office/powerpoint/2010/main" val="12760026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B7C94D55-1A95-7040-A7BA-4703EEFB70F3}"/>
              </a:ext>
            </a:extLst>
          </p:cNvPr>
          <p:cNvSpPr/>
          <p:nvPr/>
        </p:nvSpPr>
        <p:spPr>
          <a:xfrm>
            <a:off x="781506" y="717630"/>
            <a:ext cx="509286" cy="4398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18F97A-1D63-C84C-B12E-DD2937BC7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 3  </a:t>
            </a:r>
            <a:r>
              <a:rPr lang="en-US"/>
              <a:t>Employer </a:t>
            </a:r>
            <a:r>
              <a:rPr lang="en-US" dirty="0"/>
              <a:t>vs. Target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0AF24E5-BACC-9843-93D1-11B4E0EBC682}"/>
              </a:ext>
            </a:extLst>
          </p:cNvPr>
          <p:cNvSpPr txBox="1"/>
          <p:nvPr/>
        </p:nvSpPr>
        <p:spPr>
          <a:xfrm>
            <a:off x="677334" y="4167503"/>
            <a:ext cx="674296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46% of the total enrollees, 53% of Target enrollees are from medium size company (100~999)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79% of the total enrollees, 81% of the Target enrollees are from private limited company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094B400B-0E46-694E-B0B8-973DDF09D9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334" y="1265498"/>
            <a:ext cx="4257702" cy="2702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>
            <a:extLst>
              <a:ext uri="{FF2B5EF4-FFF2-40B4-BE49-F238E27FC236}">
                <a16:creationId xmlns:a16="http://schemas.microsoft.com/office/drawing/2014/main" id="{AE3DDD1B-200F-394F-AC42-04E0F39FD3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4534" y="1265498"/>
            <a:ext cx="4262351" cy="2679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9629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B7C94D55-1A95-7040-A7BA-4703EEFB70F3}"/>
              </a:ext>
            </a:extLst>
          </p:cNvPr>
          <p:cNvSpPr/>
          <p:nvPr/>
        </p:nvSpPr>
        <p:spPr>
          <a:xfrm>
            <a:off x="781506" y="717630"/>
            <a:ext cx="509286" cy="4398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18F97A-1D63-C84C-B12E-DD2937BC7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 4  </a:t>
            </a:r>
            <a:r>
              <a:rPr lang="en-US" dirty="0"/>
              <a:t>Experience vs. Target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0AF24E5-BACC-9843-93D1-11B4E0EBC682}"/>
              </a:ext>
            </a:extLst>
          </p:cNvPr>
          <p:cNvSpPr txBox="1"/>
          <p:nvPr/>
        </p:nvSpPr>
        <p:spPr>
          <a:xfrm>
            <a:off x="351683" y="4222974"/>
            <a:ext cx="926349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66% of the Target enrollees has relevant experience in data science/analytics field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45% of the Target enrollees have stayed in their current company for 1 or less than 1 year. 15% of them have stayed in current company longer than 4 years.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non-Target enrollee compares to Target enrollee, has slightly longer average working years and wider range of working experience in years. </a:t>
            </a:r>
            <a:r>
              <a:rPr lang="en-US" sz="1200" dirty="0">
                <a:solidFill>
                  <a:srgbClr val="FF0000"/>
                </a:solidFill>
              </a:rPr>
              <a:t>(21 years means longer than 20 years)</a:t>
            </a:r>
          </a:p>
        </p:txBody>
      </p:sp>
      <p:pic>
        <p:nvPicPr>
          <p:cNvPr id="9366" name="Picture 150">
            <a:extLst>
              <a:ext uri="{FF2B5EF4-FFF2-40B4-BE49-F238E27FC236}">
                <a16:creationId xmlns:a16="http://schemas.microsoft.com/office/drawing/2014/main" id="{58B935A7-9E3B-CF40-BD7B-F50DD9793B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5881" y="1587200"/>
            <a:ext cx="3302236" cy="2095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68" name="Picture 152">
            <a:extLst>
              <a:ext uri="{FF2B5EF4-FFF2-40B4-BE49-F238E27FC236}">
                <a16:creationId xmlns:a16="http://schemas.microsoft.com/office/drawing/2014/main" id="{920EE23A-B182-CF47-95D3-1F3543B758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9265" y="1977428"/>
            <a:ext cx="2775907" cy="2198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70" name="Picture 154">
            <a:extLst>
              <a:ext uri="{FF2B5EF4-FFF2-40B4-BE49-F238E27FC236}">
                <a16:creationId xmlns:a16="http://schemas.microsoft.com/office/drawing/2014/main" id="{40301D3A-66A6-5846-9A7A-566AD1235C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609" y="1554626"/>
            <a:ext cx="3139028" cy="1973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59" name="Picture 9258">
            <a:extLst>
              <a:ext uri="{FF2B5EF4-FFF2-40B4-BE49-F238E27FC236}">
                <a16:creationId xmlns:a16="http://schemas.microsoft.com/office/drawing/2014/main" id="{FCEF0C54-8CB6-2C4F-B166-4CDA866888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6080" y="1554626"/>
            <a:ext cx="2559092" cy="601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4910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B7C94D55-1A95-7040-A7BA-4703EEFB70F3}"/>
              </a:ext>
            </a:extLst>
          </p:cNvPr>
          <p:cNvSpPr/>
          <p:nvPr/>
        </p:nvSpPr>
        <p:spPr>
          <a:xfrm>
            <a:off x="781506" y="717630"/>
            <a:ext cx="509286" cy="4398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18F97A-1D63-C84C-B12E-DD2937BC7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 5  </a:t>
            </a:r>
            <a:r>
              <a:rPr lang="en-US" dirty="0"/>
              <a:t>Education vs. Target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0AF24E5-BACC-9843-93D1-11B4E0EBC682}"/>
              </a:ext>
            </a:extLst>
          </p:cNvPr>
          <p:cNvSpPr txBox="1"/>
          <p:nvPr/>
        </p:nvSpPr>
        <p:spPr>
          <a:xfrm>
            <a:off x="595982" y="3588923"/>
            <a:ext cx="937833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32% of the Target enrollees are enrolled in Full or part time university. 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Graduate degree is the most common degree among all enrollees, 63% of the Target enrollees have a Graduate degree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Major STEM is the most common major among all enrollees, 78% of the Target enrollees have a STEM background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5755DE1F-BA51-6149-83C6-7018E811C4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854" y="1264437"/>
            <a:ext cx="3527868" cy="2217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>
            <a:extLst>
              <a:ext uri="{FF2B5EF4-FFF2-40B4-BE49-F238E27FC236}">
                <a16:creationId xmlns:a16="http://schemas.microsoft.com/office/drawing/2014/main" id="{EEE7E529-37D6-0440-9F2C-1C5382021E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9722" y="1264437"/>
            <a:ext cx="3579383" cy="2271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>
            <a:extLst>
              <a:ext uri="{FF2B5EF4-FFF2-40B4-BE49-F238E27FC236}">
                <a16:creationId xmlns:a16="http://schemas.microsoft.com/office/drawing/2014/main" id="{72D862EC-9617-2F4E-876A-54CE4B191D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7590" y="1275254"/>
            <a:ext cx="3579383" cy="2249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08030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B7C94D55-1A95-7040-A7BA-4703EEFB70F3}"/>
              </a:ext>
            </a:extLst>
          </p:cNvPr>
          <p:cNvSpPr/>
          <p:nvPr/>
        </p:nvSpPr>
        <p:spPr>
          <a:xfrm>
            <a:off x="781506" y="717630"/>
            <a:ext cx="509286" cy="4398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18F97A-1D63-C84C-B12E-DD2937BC7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 6  </a:t>
            </a:r>
            <a:r>
              <a:rPr lang="en-US" dirty="0"/>
              <a:t>Gender vs. Target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0AF24E5-BACC-9843-93D1-11B4E0EBC682}"/>
              </a:ext>
            </a:extLst>
          </p:cNvPr>
          <p:cNvSpPr txBox="1"/>
          <p:nvPr/>
        </p:nvSpPr>
        <p:spPr>
          <a:xfrm>
            <a:off x="677334" y="4075065"/>
            <a:ext cx="937833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Male is very dominant. 92% of the total enrollees are male</a:t>
            </a:r>
          </a:p>
          <a:p>
            <a:endParaRPr lang="en-US" dirty="0"/>
          </a:p>
          <a:p>
            <a:r>
              <a:rPr lang="en-US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91% of the Target enrollees are male. </a:t>
            </a: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5FE7F171-7557-E345-9F14-33C7644406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506" y="1324136"/>
            <a:ext cx="4641631" cy="2917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93978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B7C94D55-1A95-7040-A7BA-4703EEFB70F3}"/>
              </a:ext>
            </a:extLst>
          </p:cNvPr>
          <p:cNvSpPr/>
          <p:nvPr/>
        </p:nvSpPr>
        <p:spPr>
          <a:xfrm>
            <a:off x="781506" y="717630"/>
            <a:ext cx="509286" cy="4398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18F97A-1D63-C84C-B12E-DD2937BC7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 7  </a:t>
            </a:r>
            <a:r>
              <a:rPr lang="en-US" dirty="0" err="1"/>
              <a:t>Training_hours</a:t>
            </a:r>
            <a:r>
              <a:rPr lang="en-US" dirty="0"/>
              <a:t> vs. Target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0AF24E5-BACC-9843-93D1-11B4E0EBC682}"/>
              </a:ext>
            </a:extLst>
          </p:cNvPr>
          <p:cNvSpPr txBox="1"/>
          <p:nvPr/>
        </p:nvSpPr>
        <p:spPr>
          <a:xfrm>
            <a:off x="456616" y="4770789"/>
            <a:ext cx="823543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Regardless of the class, the training time distribution is skewed right with a wide range of training time from 1 hour to 336 hours. 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Two classes share lots of similarities in terms of summary statistic and distribution. The average training hours for Target and non-Target enrollee only has less than 1hour difference. </a:t>
            </a: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D8E561EB-6922-504E-8DB4-EEE5F0ABD5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763" y="2264559"/>
            <a:ext cx="4434897" cy="2575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>
            <a:extLst>
              <a:ext uri="{FF2B5EF4-FFF2-40B4-BE49-F238E27FC236}">
                <a16:creationId xmlns:a16="http://schemas.microsoft.com/office/drawing/2014/main" id="{C94DF27D-A5FA-DF40-9039-2F6712275E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5668" y="2264559"/>
            <a:ext cx="4513536" cy="2511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D290C6F-4F67-FC44-915A-49C789BD74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334" y="1303051"/>
            <a:ext cx="3820744" cy="80763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8CD60E3-E003-0D48-980C-2501BDF52BA2}"/>
              </a:ext>
            </a:extLst>
          </p:cNvPr>
          <p:cNvSpPr txBox="1"/>
          <p:nvPr/>
        </p:nvSpPr>
        <p:spPr>
          <a:xfrm>
            <a:off x="5366501" y="2075654"/>
            <a:ext cx="40126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Normalized histogram</a:t>
            </a:r>
          </a:p>
        </p:txBody>
      </p:sp>
    </p:spTree>
    <p:extLst>
      <p:ext uri="{BB962C8B-B14F-4D97-AF65-F5344CB8AC3E}">
        <p14:creationId xmlns:p14="http://schemas.microsoft.com/office/powerpoint/2010/main" val="35594253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B7C94D55-1A95-7040-A7BA-4703EEFB70F3}"/>
              </a:ext>
            </a:extLst>
          </p:cNvPr>
          <p:cNvSpPr/>
          <p:nvPr/>
        </p:nvSpPr>
        <p:spPr>
          <a:xfrm>
            <a:off x="781506" y="717630"/>
            <a:ext cx="509286" cy="4398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18F97A-1D63-C84C-B12E-DD2937BC7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 8  Multi</a:t>
            </a:r>
            <a:endParaRPr lang="en-US" dirty="0"/>
          </a:p>
        </p:txBody>
      </p:sp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98617A9B-42F5-BD47-907D-EF1C16BA7D9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406" y="1431427"/>
            <a:ext cx="5943600" cy="426910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46112F3A-D529-D245-9ADB-4C2FA61D6383}"/>
              </a:ext>
            </a:extLst>
          </p:cNvPr>
          <p:cNvSpPr txBox="1">
            <a:spLocks/>
          </p:cNvSpPr>
          <p:nvPr/>
        </p:nvSpPr>
        <p:spPr>
          <a:xfrm>
            <a:off x="603762" y="588579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    </a:t>
            </a:r>
            <a:r>
              <a:rPr lang="en-US" dirty="0"/>
              <a:t> Multicollinearity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6111358-5237-DC4A-88C8-42E5CEE70BF4}"/>
              </a:ext>
            </a:extLst>
          </p:cNvPr>
          <p:cNvSpPr txBox="1"/>
          <p:nvPr/>
        </p:nvSpPr>
        <p:spPr>
          <a:xfrm>
            <a:off x="6712006" y="1157468"/>
            <a:ext cx="30279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Variables are not highly correlated</a:t>
            </a:r>
          </a:p>
        </p:txBody>
      </p:sp>
    </p:spTree>
    <p:extLst>
      <p:ext uri="{BB962C8B-B14F-4D97-AF65-F5344CB8AC3E}">
        <p14:creationId xmlns:p14="http://schemas.microsoft.com/office/powerpoint/2010/main" val="6069064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3CB410-CC3E-9049-A4B4-E8C1256907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356" y="2768600"/>
            <a:ext cx="8596668" cy="1320800"/>
          </a:xfrm>
        </p:spPr>
        <p:txBody>
          <a:bodyPr/>
          <a:lstStyle/>
          <a:p>
            <a:pPr algn="ctr"/>
            <a:r>
              <a:rPr lang="en-US" dirty="0"/>
              <a:t>Modeling and Analysis</a:t>
            </a:r>
          </a:p>
        </p:txBody>
      </p:sp>
    </p:spTree>
    <p:extLst>
      <p:ext uri="{BB962C8B-B14F-4D97-AF65-F5344CB8AC3E}">
        <p14:creationId xmlns:p14="http://schemas.microsoft.com/office/powerpoint/2010/main" val="3073774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40B8FA-0A25-974A-BC57-0F8D037AE3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679" y="210207"/>
            <a:ext cx="8596668" cy="1320800"/>
          </a:xfrm>
        </p:spPr>
        <p:txBody>
          <a:bodyPr/>
          <a:lstStyle/>
          <a:p>
            <a:r>
              <a:rPr lang="en-US" dirty="0"/>
              <a:t>Model Selection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F430906-8587-BD4A-87B2-AB628B4D26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6400504"/>
              </p:ext>
            </p:extLst>
          </p:nvPr>
        </p:nvGraphicFramePr>
        <p:xfrm>
          <a:off x="519679" y="956441"/>
          <a:ext cx="8834528" cy="548119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43132">
                  <a:extLst>
                    <a:ext uri="{9D8B030D-6E8A-4147-A177-3AD203B41FA5}">
                      <a16:colId xmlns:a16="http://schemas.microsoft.com/office/drawing/2014/main" val="3133488830"/>
                    </a:ext>
                  </a:extLst>
                </a:gridCol>
                <a:gridCol w="2012670">
                  <a:extLst>
                    <a:ext uri="{9D8B030D-6E8A-4147-A177-3AD203B41FA5}">
                      <a16:colId xmlns:a16="http://schemas.microsoft.com/office/drawing/2014/main" val="1826139724"/>
                    </a:ext>
                  </a:extLst>
                </a:gridCol>
                <a:gridCol w="2568441">
                  <a:extLst>
                    <a:ext uri="{9D8B030D-6E8A-4147-A177-3AD203B41FA5}">
                      <a16:colId xmlns:a16="http://schemas.microsoft.com/office/drawing/2014/main" val="3184413065"/>
                    </a:ext>
                  </a:extLst>
                </a:gridCol>
                <a:gridCol w="3910285">
                  <a:extLst>
                    <a:ext uri="{9D8B030D-6E8A-4147-A177-3AD203B41FA5}">
                      <a16:colId xmlns:a16="http://schemas.microsoft.com/office/drawing/2014/main" val="4094433486"/>
                    </a:ext>
                  </a:extLst>
                </a:gridCol>
              </a:tblGrid>
              <a:tr h="140251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No.</a:t>
                      </a:r>
                      <a:endParaRPr lang="en-US" sz="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842" marR="8842" marT="8842" marB="8842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Binary Classifier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842" marR="8842" marT="8842" marB="8842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Advantages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842" marR="8842" marT="8842" marB="8842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Disadvantages</a:t>
                      </a:r>
                      <a:endParaRPr lang="en-US" sz="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842" marR="8842" marT="8842" marB="8842" anchor="ctr"/>
                </a:tc>
                <a:extLst>
                  <a:ext uri="{0D108BD9-81ED-4DB2-BD59-A6C34878D82A}">
                    <a16:rowId xmlns:a16="http://schemas.microsoft.com/office/drawing/2014/main" val="3311097491"/>
                  </a:ext>
                </a:extLst>
              </a:tr>
              <a:tr h="53442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1</a:t>
                      </a:r>
                      <a:endParaRPr lang="en-US" sz="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842" marR="8842" marT="8842" marB="8842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Logistic Regression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842" marR="8842" marT="8842" marB="8842" anchor="ctr"/>
                </a:tc>
                <a:tc>
                  <a:txBody>
                    <a:bodyPr/>
                    <a:lstStyle/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 dirty="0">
                          <a:effectLst/>
                        </a:rPr>
                        <a:t>East to interpret</a:t>
                      </a:r>
                    </a:p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 dirty="0">
                          <a:effectLst/>
                        </a:rPr>
                        <a:t>Small number of hyperparameters </a:t>
                      </a:r>
                    </a:p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 dirty="0">
                          <a:effectLst/>
                        </a:rPr>
                        <a:t>Overfitting can be addressed though regularization </a:t>
                      </a:r>
                      <a:endParaRPr lang="en-US" sz="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842" marR="8842" marT="8842" marB="8842" anchor="ctr"/>
                </a:tc>
                <a:tc>
                  <a:txBody>
                    <a:bodyPr/>
                    <a:lstStyle/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>
                          <a:effectLst/>
                        </a:rPr>
                        <a:t>May overfit when provided with large numbers of features</a:t>
                      </a:r>
                    </a:p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>
                          <a:effectLst/>
                        </a:rPr>
                        <a:t>Can only learn linear hypothesis functions </a:t>
                      </a:r>
                    </a:p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>
                          <a:effectLst/>
                        </a:rPr>
                        <a:t>Input data might need scaling </a:t>
                      </a:r>
                    </a:p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>
                          <a:effectLst/>
                        </a:rPr>
                        <a:t>May not handle irrelevant features well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842" marR="8842" marT="8842" marB="8842" anchor="ctr"/>
                </a:tc>
                <a:extLst>
                  <a:ext uri="{0D108BD9-81ED-4DB2-BD59-A6C34878D82A}">
                    <a16:rowId xmlns:a16="http://schemas.microsoft.com/office/drawing/2014/main" val="3765580850"/>
                  </a:ext>
                </a:extLst>
              </a:tr>
              <a:tr h="40303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2</a:t>
                      </a:r>
                      <a:endParaRPr lang="en-US" sz="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842" marR="8842" marT="8842" marB="8842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Gaussian Naïve Bayes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842" marR="8842" marT="8842" marB="8842" anchor="ctr"/>
                </a:tc>
                <a:tc>
                  <a:txBody>
                    <a:bodyPr/>
                    <a:lstStyle/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 dirty="0">
                          <a:effectLst/>
                        </a:rPr>
                        <a:t>No training involved</a:t>
                      </a:r>
                    </a:p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 dirty="0">
                          <a:effectLst/>
                        </a:rPr>
                        <a:t>Very little parameter tuning is required</a:t>
                      </a:r>
                    </a:p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 dirty="0">
                          <a:effectLst/>
                        </a:rPr>
                        <a:t>Features do not need scaling</a:t>
                      </a:r>
                      <a:endParaRPr lang="en-US" sz="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842" marR="8842" marT="8842" marB="8842" anchor="ctr"/>
                </a:tc>
                <a:tc>
                  <a:txBody>
                    <a:bodyPr/>
                    <a:lstStyle/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>
                          <a:effectLst/>
                        </a:rPr>
                        <a:t>Assumes that the features are independent, which is rarely true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842" marR="8842" marT="8842" marB="8842" anchor="ctr"/>
                </a:tc>
                <a:extLst>
                  <a:ext uri="{0D108BD9-81ED-4DB2-BD59-A6C34878D82A}">
                    <a16:rowId xmlns:a16="http://schemas.microsoft.com/office/drawing/2014/main" val="4049467288"/>
                  </a:ext>
                </a:extLst>
              </a:tr>
              <a:tr h="40303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3</a:t>
                      </a:r>
                      <a:endParaRPr lang="en-US" sz="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842" marR="8842" marT="8842" marB="8842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k-Nearest Neighbors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842" marR="8842" marT="8842" marB="8842" anchor="ctr"/>
                </a:tc>
                <a:tc>
                  <a:txBody>
                    <a:bodyPr/>
                    <a:lstStyle/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 dirty="0">
                          <a:effectLst/>
                        </a:rPr>
                        <a:t>No training involved, easy to implement</a:t>
                      </a:r>
                    </a:p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 dirty="0">
                          <a:effectLst/>
                        </a:rPr>
                        <a:t>Only one hyperparameter </a:t>
                      </a:r>
                      <a:endParaRPr lang="en-US" sz="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842" marR="8842" marT="8842" marB="8842" anchor="ctr"/>
                </a:tc>
                <a:tc>
                  <a:txBody>
                    <a:bodyPr/>
                    <a:lstStyle/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 dirty="0">
                          <a:effectLst/>
                        </a:rPr>
                        <a:t>Need to find optimal number of K</a:t>
                      </a:r>
                    </a:p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 dirty="0">
                          <a:effectLst/>
                        </a:rPr>
                        <a:t>Slow to predict </a:t>
                      </a:r>
                    </a:p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 dirty="0">
                          <a:effectLst/>
                        </a:rPr>
                        <a:t>Outlier sensitivity</a:t>
                      </a:r>
                      <a:endParaRPr lang="en-US" sz="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842" marR="8842" marT="8842" marB="8842" anchor="ctr"/>
                </a:tc>
                <a:extLst>
                  <a:ext uri="{0D108BD9-81ED-4DB2-BD59-A6C34878D82A}">
                    <a16:rowId xmlns:a16="http://schemas.microsoft.com/office/drawing/2014/main" val="2982108528"/>
                  </a:ext>
                </a:extLst>
              </a:tr>
              <a:tr h="53442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4</a:t>
                      </a:r>
                      <a:endParaRPr lang="en-US" sz="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842" marR="8842" marT="8842" marB="8842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Support Vector Machine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842" marR="8842" marT="8842" marB="8842" anchor="ctr"/>
                </a:tc>
                <a:tc>
                  <a:txBody>
                    <a:bodyPr/>
                    <a:lstStyle/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 dirty="0">
                          <a:effectLst/>
                        </a:rPr>
                        <a:t>Accuracy</a:t>
                      </a:r>
                    </a:p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 dirty="0">
                          <a:effectLst/>
                        </a:rPr>
                        <a:t>Works well on smaller cleaner datasets</a:t>
                      </a:r>
                    </a:p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 dirty="0">
                          <a:effectLst/>
                        </a:rPr>
                        <a:t>Is effective when umber of dimensions is greater than the number of samples.</a:t>
                      </a:r>
                      <a:endParaRPr lang="en-US" sz="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842" marR="8842" marT="8842" marB="8842" anchor="ctr"/>
                </a:tc>
                <a:tc>
                  <a:txBody>
                    <a:bodyPr/>
                    <a:lstStyle/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>
                          <a:effectLst/>
                        </a:rPr>
                        <a:t>Isn’t suited to larger datasets as the training time can be high</a:t>
                      </a:r>
                    </a:p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>
                          <a:effectLst/>
                        </a:rPr>
                        <a:t>Less effective on noisier datasets with overlapping classes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842" marR="8842" marT="8842" marB="8842" anchor="ctr"/>
                </a:tc>
                <a:extLst>
                  <a:ext uri="{0D108BD9-81ED-4DB2-BD59-A6C34878D82A}">
                    <a16:rowId xmlns:a16="http://schemas.microsoft.com/office/drawing/2014/main" val="1293648726"/>
                  </a:ext>
                </a:extLst>
              </a:tr>
              <a:tr h="66543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5</a:t>
                      </a:r>
                      <a:endParaRPr lang="en-US" sz="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842" marR="8842" marT="8842" marB="8842" anchor="ctr"/>
                </a:tc>
                <a:tc>
                  <a:txBody>
                    <a:bodyPr/>
                    <a:lstStyle/>
                    <a:p>
                      <a:pPr marL="0" marR="0" algn="l" defTabSz="4572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Decision Tree</a:t>
                      </a:r>
                    </a:p>
                  </a:txBody>
                  <a:tcPr marL="8842" marR="8842" marT="8842" marB="8842" anchor="ctr"/>
                </a:tc>
                <a:tc>
                  <a:txBody>
                    <a:bodyPr/>
                    <a:lstStyle/>
                    <a:p>
                      <a:pPr marL="0" marR="0" lvl="0" indent="-342900" algn="l" defTabSz="4572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Easy to interpret </a:t>
                      </a:r>
                    </a:p>
                    <a:p>
                      <a:pPr marL="0" marR="0" lvl="0" indent="-342900" algn="l" defTabSz="4572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Work with numerical and categorical features.</a:t>
                      </a:r>
                    </a:p>
                    <a:p>
                      <a:pPr marL="0" marR="0" lvl="0" indent="-342900" algn="l" defTabSz="4572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Requires little data preprocessing</a:t>
                      </a:r>
                    </a:p>
                    <a:p>
                      <a:pPr marL="0" marR="0" lvl="0" indent="-342900" algn="l" defTabSz="4572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Performs well on large datasets</a:t>
                      </a:r>
                    </a:p>
                    <a:p>
                      <a:pPr marL="0" marR="0" lvl="0" indent="-342900" algn="l" defTabSz="4572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Doesn’t require normalization</a:t>
                      </a:r>
                    </a:p>
                  </a:txBody>
                  <a:tcPr marL="8842" marR="8842" marT="8842" marB="8842" anchor="ctr"/>
                </a:tc>
                <a:tc>
                  <a:txBody>
                    <a:bodyPr/>
                    <a:lstStyle/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 dirty="0">
                          <a:effectLst/>
                        </a:rPr>
                        <a:t>Overfitting </a:t>
                      </a:r>
                    </a:p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 dirty="0">
                          <a:effectLst/>
                        </a:rPr>
                        <a:t>Unable to predict continuous values</a:t>
                      </a:r>
                    </a:p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 dirty="0">
                          <a:effectLst/>
                        </a:rPr>
                        <a:t>Doesn’t work well with lots of features and complex large dataset</a:t>
                      </a:r>
                    </a:p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 </a:t>
                      </a:r>
                      <a:endParaRPr lang="en-US" sz="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842" marR="8842" marT="8842" marB="8842" anchor="ctr"/>
                </a:tc>
                <a:extLst>
                  <a:ext uri="{0D108BD9-81ED-4DB2-BD59-A6C34878D82A}">
                    <a16:rowId xmlns:a16="http://schemas.microsoft.com/office/drawing/2014/main" val="247978809"/>
                  </a:ext>
                </a:extLst>
              </a:tr>
              <a:tr h="66582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6</a:t>
                      </a:r>
                      <a:endParaRPr lang="en-US" sz="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842" marR="8842" marT="8842" marB="8842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Random Forest (Ensemble Bagging)</a:t>
                      </a:r>
                      <a:endParaRPr lang="en-US" sz="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842" marR="8842" marT="8842" marB="8842" anchor="ctr"/>
                </a:tc>
                <a:tc>
                  <a:txBody>
                    <a:bodyPr/>
                    <a:lstStyle/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 dirty="0">
                          <a:effectLst/>
                        </a:rPr>
                        <a:t>Excellent predictive power</a:t>
                      </a:r>
                    </a:p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 dirty="0">
                          <a:effectLst/>
                        </a:rPr>
                        <a:t>Requires little data preprocessing</a:t>
                      </a:r>
                    </a:p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 dirty="0">
                          <a:effectLst/>
                        </a:rPr>
                        <a:t>Doesn’t require normalization</a:t>
                      </a:r>
                    </a:p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 dirty="0">
                          <a:effectLst/>
                        </a:rPr>
                        <a:t>Suitable for large dataset</a:t>
                      </a:r>
                    </a:p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 dirty="0">
                          <a:effectLst/>
                        </a:rPr>
                        <a:t>Plenty of optimization options</a:t>
                      </a:r>
                      <a:endParaRPr lang="en-US" sz="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842" marR="8842" marT="8842" marB="8842" anchor="ctr"/>
                </a:tc>
                <a:tc>
                  <a:txBody>
                    <a:bodyPr/>
                    <a:lstStyle/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 dirty="0">
                          <a:effectLst/>
                        </a:rPr>
                        <a:t>Overfitting risk </a:t>
                      </a:r>
                    </a:p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 dirty="0">
                          <a:effectLst/>
                        </a:rPr>
                        <a:t>Parameter complexity </a:t>
                      </a:r>
                    </a:p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 dirty="0">
                          <a:effectLst/>
                        </a:rPr>
                        <a:t>Limited with regression</a:t>
                      </a:r>
                      <a:endParaRPr lang="en-US" sz="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842" marR="8842" marT="8842" marB="8842" anchor="ctr"/>
                </a:tc>
                <a:extLst>
                  <a:ext uri="{0D108BD9-81ED-4DB2-BD59-A6C34878D82A}">
                    <a16:rowId xmlns:a16="http://schemas.microsoft.com/office/drawing/2014/main" val="1985302241"/>
                  </a:ext>
                </a:extLst>
              </a:tr>
              <a:tr h="53442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7</a:t>
                      </a:r>
                      <a:endParaRPr lang="en-US" sz="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842" marR="8842" marT="8842" marB="8842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Gradient Boosting (Ensemble Boosting)</a:t>
                      </a:r>
                      <a:endParaRPr lang="en-US" sz="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842" marR="8842" marT="8842" marB="8842" anchor="ctr"/>
                </a:tc>
                <a:tc>
                  <a:txBody>
                    <a:bodyPr/>
                    <a:lstStyle/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 dirty="0">
                          <a:effectLst/>
                        </a:rPr>
                        <a:t>Excellent predictive accuracy</a:t>
                      </a:r>
                    </a:p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 dirty="0">
                          <a:effectLst/>
                        </a:rPr>
                        <a:t>Can optimize on different loss functions </a:t>
                      </a:r>
                    </a:p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 dirty="0">
                          <a:effectLst/>
                        </a:rPr>
                        <a:t>Provides several hyperparameter tuning options that make the function fit very flexible.</a:t>
                      </a:r>
                      <a:endParaRPr lang="en-US" sz="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842" marR="8842" marT="8842" marB="8842" anchor="ctr"/>
                </a:tc>
                <a:tc>
                  <a:txBody>
                    <a:bodyPr/>
                    <a:lstStyle/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>
                          <a:effectLst/>
                        </a:rPr>
                        <a:t>Overfitting risk</a:t>
                      </a:r>
                    </a:p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>
                          <a:effectLst/>
                        </a:rPr>
                        <a:t>Computationally expensive</a:t>
                      </a:r>
                    </a:p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>
                          <a:effectLst/>
                        </a:rPr>
                        <a:t>Parameter complexity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842" marR="8842" marT="8842" marB="8842" anchor="ctr"/>
                </a:tc>
                <a:extLst>
                  <a:ext uri="{0D108BD9-81ED-4DB2-BD59-A6C34878D82A}">
                    <a16:rowId xmlns:a16="http://schemas.microsoft.com/office/drawing/2014/main" val="4178561494"/>
                  </a:ext>
                </a:extLst>
              </a:tr>
              <a:tr h="53442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8</a:t>
                      </a:r>
                      <a:endParaRPr lang="en-US" sz="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842" marR="8842" marT="8842" marB="8842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 err="1">
                          <a:effectLst/>
                        </a:rPr>
                        <a:t>XGBoost</a:t>
                      </a:r>
                      <a:r>
                        <a:rPr lang="en-US" sz="800" dirty="0">
                          <a:effectLst/>
                        </a:rPr>
                        <a:t> (Ensemble Boosting)</a:t>
                      </a:r>
                      <a:endParaRPr lang="en-US" sz="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842" marR="8842" marT="8842" marB="8842" anchor="ctr"/>
                </a:tc>
                <a:tc>
                  <a:txBody>
                    <a:bodyPr/>
                    <a:lstStyle/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 dirty="0">
                          <a:effectLst/>
                        </a:rPr>
                        <a:t>Regularization to prevent overfitting</a:t>
                      </a:r>
                    </a:p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 dirty="0">
                          <a:effectLst/>
                        </a:rPr>
                        <a:t>Computational efficiency and often better model performance</a:t>
                      </a:r>
                    </a:p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 dirty="0">
                          <a:effectLst/>
                        </a:rPr>
                        <a:t>Can handle missing value</a:t>
                      </a:r>
                      <a:endParaRPr lang="en-US" sz="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842" marR="8842" marT="8842" marB="8842" anchor="ctr"/>
                </a:tc>
                <a:tc>
                  <a:txBody>
                    <a:bodyPr/>
                    <a:lstStyle/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 dirty="0">
                          <a:effectLst/>
                        </a:rPr>
                        <a:t>Difficult to interpret and visualize</a:t>
                      </a:r>
                    </a:p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 dirty="0">
                          <a:effectLst/>
                        </a:rPr>
                        <a:t>Parameter complexity</a:t>
                      </a:r>
                    </a:p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 dirty="0">
                          <a:effectLst/>
                        </a:rPr>
                        <a:t>Time consuming when dataset is large</a:t>
                      </a:r>
                      <a:endParaRPr lang="en-US" sz="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842" marR="8842" marT="8842" marB="8842" anchor="ctr"/>
                </a:tc>
                <a:extLst>
                  <a:ext uri="{0D108BD9-81ED-4DB2-BD59-A6C34878D82A}">
                    <a16:rowId xmlns:a16="http://schemas.microsoft.com/office/drawing/2014/main" val="1668459780"/>
                  </a:ext>
                </a:extLst>
              </a:tr>
              <a:tr h="66582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9</a:t>
                      </a:r>
                      <a:endParaRPr lang="en-US" sz="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842" marR="8842" marT="8842" marB="8842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 err="1">
                          <a:effectLst/>
                        </a:rPr>
                        <a:t>LightGBM</a:t>
                      </a:r>
                      <a:r>
                        <a:rPr lang="en-US" sz="800" dirty="0">
                          <a:effectLst/>
                        </a:rPr>
                        <a:t> (Ensemble Boosting)</a:t>
                      </a:r>
                      <a:endParaRPr lang="en-US" sz="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842" marR="8842" marT="8842" marB="8842" anchor="ctr"/>
                </a:tc>
                <a:tc>
                  <a:txBody>
                    <a:bodyPr/>
                    <a:lstStyle/>
                    <a:p>
                      <a:pPr marL="171450" marR="0" indent="-17145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endParaRPr lang="en-US" sz="800" dirty="0">
                        <a:effectLst/>
                      </a:endParaRPr>
                    </a:p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 dirty="0">
                          <a:effectLst/>
                        </a:rPr>
                        <a:t>High speed, high accuracy</a:t>
                      </a:r>
                    </a:p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 dirty="0">
                          <a:effectLst/>
                        </a:rPr>
                        <a:t>Can handle missing value and categorical value</a:t>
                      </a:r>
                    </a:p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 dirty="0">
                          <a:effectLst/>
                        </a:rPr>
                        <a:t>Low memory usage</a:t>
                      </a:r>
                    </a:p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 dirty="0">
                          <a:effectLst/>
                        </a:rPr>
                        <a:t>Compatibility with large dataset</a:t>
                      </a:r>
                      <a:endParaRPr lang="en-US" sz="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842" marR="8842" marT="8842" marB="8842"/>
                </a:tc>
                <a:tc>
                  <a:txBody>
                    <a:bodyPr/>
                    <a:lstStyle/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 dirty="0">
                          <a:effectLst/>
                        </a:rPr>
                        <a:t>Parameter complexity</a:t>
                      </a:r>
                    </a:p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 dirty="0">
                          <a:effectLst/>
                        </a:rPr>
                        <a:t>Overfitting risk</a:t>
                      </a:r>
                      <a:endParaRPr lang="en-US" sz="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842" marR="8842" marT="8842" marB="8842" anchor="ctr"/>
                </a:tc>
                <a:extLst>
                  <a:ext uri="{0D108BD9-81ED-4DB2-BD59-A6C34878D82A}">
                    <a16:rowId xmlns:a16="http://schemas.microsoft.com/office/drawing/2014/main" val="25909665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10</a:t>
                      </a:r>
                      <a:endParaRPr lang="en-US" sz="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842" marR="8842" marT="8842" marB="8842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 err="1">
                          <a:effectLst/>
                        </a:rPr>
                        <a:t>CatBoost</a:t>
                      </a:r>
                      <a:r>
                        <a:rPr lang="en-US" sz="800" dirty="0">
                          <a:effectLst/>
                        </a:rPr>
                        <a:t> (Ensemble Boosting)</a:t>
                      </a:r>
                      <a:endParaRPr lang="en-US" sz="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842" marR="8842" marT="8842" marB="8842" anchor="ctr"/>
                </a:tc>
                <a:tc>
                  <a:txBody>
                    <a:bodyPr/>
                    <a:lstStyle/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 dirty="0">
                          <a:effectLst/>
                        </a:rPr>
                        <a:t>Can handle missing value and categorical value</a:t>
                      </a:r>
                    </a:p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 dirty="0">
                          <a:effectLst/>
                        </a:rPr>
                        <a:t>Work well with both small and large dataset</a:t>
                      </a:r>
                    </a:p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 dirty="0">
                          <a:effectLst/>
                        </a:rPr>
                        <a:t>Can monitor loss function </a:t>
                      </a:r>
                      <a:endParaRPr lang="en-US" sz="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842" marR="8842" marT="8842" marB="8842" anchor="ctr"/>
                </a:tc>
                <a:tc>
                  <a:txBody>
                    <a:bodyPr/>
                    <a:lstStyle/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 dirty="0">
                          <a:effectLst/>
                        </a:rPr>
                        <a:t>Prevent overfitting</a:t>
                      </a:r>
                    </a:p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 dirty="0">
                          <a:effectLst/>
                        </a:rPr>
                        <a:t>Normally doesn’t need to tune hyperparameters to gain better result</a:t>
                      </a:r>
                      <a:endParaRPr lang="en-US" sz="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842" marR="8842" marT="8842" marB="8842" anchor="ctr"/>
                </a:tc>
                <a:extLst>
                  <a:ext uri="{0D108BD9-81ED-4DB2-BD59-A6C34878D82A}">
                    <a16:rowId xmlns:a16="http://schemas.microsoft.com/office/drawing/2014/main" val="24096508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305948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D3DBDD-834B-0646-B3DC-F93A67F317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Train/Test Split</a:t>
            </a:r>
            <a:br>
              <a:rPr lang="en-US" dirty="0"/>
            </a:b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A08C9E1-DE54-9D4A-8723-337A8343C0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9986428"/>
              </p:ext>
            </p:extLst>
          </p:nvPr>
        </p:nvGraphicFramePr>
        <p:xfrm>
          <a:off x="677332" y="1469646"/>
          <a:ext cx="8172376" cy="195935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42657">
                  <a:extLst>
                    <a:ext uri="{9D8B030D-6E8A-4147-A177-3AD203B41FA5}">
                      <a16:colId xmlns:a16="http://schemas.microsoft.com/office/drawing/2014/main" val="3190338788"/>
                    </a:ext>
                  </a:extLst>
                </a:gridCol>
                <a:gridCol w="2042657">
                  <a:extLst>
                    <a:ext uri="{9D8B030D-6E8A-4147-A177-3AD203B41FA5}">
                      <a16:colId xmlns:a16="http://schemas.microsoft.com/office/drawing/2014/main" val="2628938750"/>
                    </a:ext>
                  </a:extLst>
                </a:gridCol>
                <a:gridCol w="2043531">
                  <a:extLst>
                    <a:ext uri="{9D8B030D-6E8A-4147-A177-3AD203B41FA5}">
                      <a16:colId xmlns:a16="http://schemas.microsoft.com/office/drawing/2014/main" val="819533955"/>
                    </a:ext>
                  </a:extLst>
                </a:gridCol>
                <a:gridCol w="2043531">
                  <a:extLst>
                    <a:ext uri="{9D8B030D-6E8A-4147-A177-3AD203B41FA5}">
                      <a16:colId xmlns:a16="http://schemas.microsoft.com/office/drawing/2014/main" val="2545585307"/>
                    </a:ext>
                  </a:extLst>
                </a:gridCol>
              </a:tblGrid>
              <a:tr h="48983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non-Target Count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Target Count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Target %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5547376"/>
                  </a:ext>
                </a:extLst>
              </a:tr>
              <a:tr h="48983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Full Dataset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15,934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2,425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13.209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30037144"/>
                  </a:ext>
                </a:extLst>
              </a:tr>
              <a:tr h="48983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Training set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11,154 (70%)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1,697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13.205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92575381"/>
                  </a:ext>
                </a:extLst>
              </a:tr>
              <a:tr h="48983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Testing set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4,780 (30%)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728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13.217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59101168"/>
                  </a:ext>
                </a:extLst>
              </a:tr>
            </a:tbl>
          </a:graphicData>
        </a:graphic>
      </p:graphicFrame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347E1613-0014-B746-8F5F-E6E215962BF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68682404"/>
              </p:ext>
            </p:extLst>
          </p:nvPr>
        </p:nvGraphicFramePr>
        <p:xfrm>
          <a:off x="677332" y="2012439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55688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E6AAC-DC06-1347-B546-269BAD6B8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Metrics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195DDF-F209-984F-8782-3A140928A6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88613"/>
            <a:ext cx="6312045" cy="3880773"/>
          </a:xfrm>
        </p:spPr>
        <p:txBody>
          <a:bodyPr>
            <a:normAutofit/>
          </a:bodyPr>
          <a:lstStyle/>
          <a:p>
            <a:r>
              <a:rPr lang="en-US" dirty="0"/>
              <a:t>Precision</a:t>
            </a:r>
          </a:p>
          <a:p>
            <a:r>
              <a:rPr lang="en-US" dirty="0"/>
              <a:t>Recall </a:t>
            </a:r>
          </a:p>
          <a:p>
            <a:r>
              <a:rPr lang="en-US" dirty="0"/>
              <a:t>F1score</a:t>
            </a:r>
          </a:p>
          <a:p>
            <a:r>
              <a:rPr lang="en-US" dirty="0"/>
              <a:t>ROC_AUC</a:t>
            </a:r>
          </a:p>
          <a:p>
            <a:r>
              <a:rPr lang="en-US" dirty="0"/>
              <a:t>Customized metrics:</a:t>
            </a:r>
          </a:p>
          <a:p>
            <a:pPr lvl="1">
              <a:lnSpc>
                <a:spcPct val="107000"/>
              </a:lnSpc>
              <a:spcBef>
                <a:spcPts val="0"/>
              </a:spcBef>
              <a:buFont typeface="+mj-lt"/>
              <a:buAutoNum type="arabicParenR"/>
            </a:pPr>
            <a:r>
              <a:rPr lang="en-US" sz="1400" dirty="0">
                <a:highlight>
                  <a:srgbClr val="FFFF00"/>
                </a:highligh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Target in top 20%</a:t>
            </a:r>
            <a:r>
              <a:rPr lang="en-US" sz="1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the number of positive classes the model is able to catch within the top 20% of the test dataset when you sort the test dataset by their prediction scores (predicted probabilities) in descending order.</a:t>
            </a:r>
          </a:p>
          <a:p>
            <a:pPr lvl="1">
              <a:lnSpc>
                <a:spcPct val="107000"/>
              </a:lnSpc>
              <a:spcBef>
                <a:spcPts val="0"/>
              </a:spcBef>
              <a:buFont typeface="+mj-lt"/>
              <a:buAutoNum type="arabicParenR"/>
            </a:pP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>
              <a:lnSpc>
                <a:spcPct val="107000"/>
              </a:lnSpc>
              <a:spcBef>
                <a:spcPts val="0"/>
              </a:spcBef>
              <a:buFont typeface="+mj-lt"/>
              <a:buAutoNum type="arabicParenR"/>
            </a:pPr>
            <a:r>
              <a:rPr lang="en-US" sz="1400" dirty="0">
                <a:highlight>
                  <a:srgbClr val="FFFF00"/>
                </a:highligh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Target in top 50</a:t>
            </a:r>
            <a:r>
              <a:rPr lang="en-US" sz="1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%: the number of the positive classes the model is able to catch within the top 50% of the dataset when you sort the test dataset by their prediction scores (predicted probabilities) in descending order.</a:t>
            </a:r>
            <a:r>
              <a:rPr lang="en-US" sz="1400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</a:t>
            </a:r>
          </a:p>
          <a:p>
            <a:pPr marL="0" indent="0">
              <a:lnSpc>
                <a:spcPct val="107000"/>
              </a:lnSpc>
              <a:spcBef>
                <a:spcPts val="0"/>
              </a:spcBef>
              <a:buNone/>
            </a:pPr>
            <a:r>
              <a:rPr lang="en-US" sz="1400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   *There are 728 positive classes (Target) in the Testing set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15905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29A7DE-E1BD-5146-9513-FD7841F941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34ED55-92DD-5B41-A948-AC3A08A99D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  <a:p>
            <a:r>
              <a:rPr lang="en-US" dirty="0"/>
              <a:t>Problem Identification</a:t>
            </a:r>
          </a:p>
          <a:p>
            <a:r>
              <a:rPr lang="en-US" dirty="0"/>
              <a:t>Dataset description</a:t>
            </a:r>
          </a:p>
          <a:p>
            <a:r>
              <a:rPr lang="en-US" dirty="0"/>
              <a:t>Data Wrangling </a:t>
            </a:r>
          </a:p>
          <a:p>
            <a:r>
              <a:rPr lang="en-US" dirty="0"/>
              <a:t>Key Findings</a:t>
            </a:r>
          </a:p>
          <a:p>
            <a:r>
              <a:rPr lang="en-US" dirty="0"/>
              <a:t>Modeling and Analysis</a:t>
            </a:r>
          </a:p>
          <a:p>
            <a:r>
              <a:rPr lang="en-US" dirty="0"/>
              <a:t>Summary and Recommendation</a:t>
            </a:r>
          </a:p>
        </p:txBody>
      </p:sp>
    </p:spTree>
    <p:extLst>
      <p:ext uri="{BB962C8B-B14F-4D97-AF65-F5344CB8AC3E}">
        <p14:creationId xmlns:p14="http://schemas.microsoft.com/office/powerpoint/2010/main" val="23327539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D1833D30-5999-1645-92E5-61E9C60139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536027"/>
            <a:ext cx="8596668" cy="1320800"/>
          </a:xfrm>
        </p:spPr>
        <p:txBody>
          <a:bodyPr/>
          <a:lstStyle/>
          <a:p>
            <a:r>
              <a:rPr lang="en-US" dirty="0"/>
              <a:t>Logistic Regression: Training vs Testing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98087A2D-6D3E-F44F-8443-86F7DEEFE2AD}"/>
                  </a:ext>
                </a:extLst>
              </p:cNvPr>
              <p:cNvSpPr/>
              <p:nvPr/>
            </p:nvSpPr>
            <p:spPr>
              <a:xfrm>
                <a:off x="495300" y="6348725"/>
                <a:ext cx="5600700" cy="3857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200">
                        <a:latin typeface="Cambria Math" panose="02040503050406030204" pitchFamily="18" charset="0"/>
                      </a:rPr>
                      <m:t>𝑐𝑢𝑚𝑢𝑙𝑎𝑡𝑖𝑣𝑒</m:t>
                    </m:r>
                    <m:r>
                      <a:rPr lang="en-US" sz="120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200">
                        <a:latin typeface="Cambria Math" panose="02040503050406030204" pitchFamily="18" charset="0"/>
                      </a:rPr>
                      <m:t>𝑙𝑖𝑓𝑡</m:t>
                    </m:r>
                    <m:r>
                      <a:rPr lang="en-US" sz="120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>
                            <a:latin typeface="Cambria Math" panose="02040503050406030204" pitchFamily="18" charset="0"/>
                          </a:rPr>
                          <m:t>0.2</m:t>
                        </m:r>
                      </m:e>
                    </m:d>
                    <m:r>
                      <a:rPr lang="en-US" sz="120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>
                            <a:latin typeface="Cambria Math" panose="02040503050406030204" pitchFamily="18" charset="0"/>
                          </a:rPr>
                          <m:t>% </m:t>
                        </m:r>
                        <m:r>
                          <a:rPr lang="en-US" sz="1200">
                            <a:latin typeface="Cambria Math" panose="02040503050406030204" pitchFamily="18" charset="0"/>
                          </a:rPr>
                          <m:t>𝑜𝑓</m:t>
                        </m:r>
                        <m:r>
                          <a:rPr lang="en-US" sz="120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200">
                            <a:latin typeface="Cambria Math" panose="02040503050406030204" pitchFamily="18" charset="0"/>
                          </a:rPr>
                          <m:t>𝑝𝑜𝑠𝑖𝑡𝑖𝑣𝑒</m:t>
                        </m:r>
                        <m:r>
                          <a:rPr lang="en-US" sz="120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200">
                            <a:latin typeface="Cambria Math" panose="02040503050406030204" pitchFamily="18" charset="0"/>
                          </a:rPr>
                          <m:t>𝑐𝑙𝑎𝑠𝑠𝑒𝑠</m:t>
                        </m:r>
                        <m:r>
                          <a:rPr lang="en-US" sz="120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200">
                            <a:latin typeface="Cambria Math" panose="02040503050406030204" pitchFamily="18" charset="0"/>
                          </a:rPr>
                          <m:t>𝑖𝑛</m:t>
                        </m:r>
                        <m:r>
                          <a:rPr lang="en-US" sz="120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200">
                            <a:latin typeface="Cambria Math" panose="02040503050406030204" pitchFamily="18" charset="0"/>
                          </a:rPr>
                          <m:t>𝑎𝑙𝑙</m:t>
                        </m:r>
                        <m:r>
                          <a:rPr lang="en-US" sz="120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200">
                            <a:latin typeface="Cambria Math" panose="02040503050406030204" pitchFamily="18" charset="0"/>
                          </a:rPr>
                          <m:t>𝑑𝑒𝑐𝑖𝑙𝑒𝑠</m:t>
                        </m:r>
                        <m:r>
                          <a:rPr lang="en-US" sz="120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200">
                            <a:latin typeface="Cambria Math" panose="02040503050406030204" pitchFamily="18" charset="0"/>
                          </a:rPr>
                          <m:t>𝑢𝑝</m:t>
                        </m:r>
                        <m:r>
                          <a:rPr lang="en-US" sz="120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200">
                            <a:latin typeface="Cambria Math" panose="02040503050406030204" pitchFamily="18" charset="0"/>
                          </a:rPr>
                          <m:t>𝑡𝑜</m:t>
                        </m:r>
                        <m:r>
                          <a:rPr lang="en-US" sz="120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200">
                            <a:latin typeface="Cambria Math" panose="02040503050406030204" pitchFamily="18" charset="0"/>
                          </a:rPr>
                          <m:t>𝑑𝑒𝑐</m:t>
                        </m:r>
                      </m:num>
                      <m:den>
                        <m:r>
                          <a:rPr lang="en-US" sz="1200">
                            <a:latin typeface="Cambria Math" panose="02040503050406030204" pitchFamily="18" charset="0"/>
                          </a:rPr>
                          <m:t>% </m:t>
                        </m:r>
                        <m:r>
                          <a:rPr lang="en-US" sz="1200">
                            <a:latin typeface="Cambria Math" panose="02040503050406030204" pitchFamily="18" charset="0"/>
                          </a:rPr>
                          <m:t>𝑜𝑓</m:t>
                        </m:r>
                        <m:r>
                          <a:rPr lang="en-US" sz="120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200">
                            <a:latin typeface="Cambria Math" panose="02040503050406030204" pitchFamily="18" charset="0"/>
                          </a:rPr>
                          <m:t>𝑝𝑜𝑠𝑖𝑡𝑖𝑣𝑒</m:t>
                        </m:r>
                        <m:r>
                          <a:rPr lang="en-US" sz="120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200">
                            <a:latin typeface="Cambria Math" panose="02040503050406030204" pitchFamily="18" charset="0"/>
                          </a:rPr>
                          <m:t>𝑐𝑙𝑎𝑠𝑠𝑒𝑠</m:t>
                        </m:r>
                        <m:r>
                          <a:rPr lang="en-US" sz="120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200">
                            <a:latin typeface="Cambria Math" panose="02040503050406030204" pitchFamily="18" charset="0"/>
                          </a:rPr>
                          <m:t>𝑖𝑛</m:t>
                        </m:r>
                        <m:r>
                          <a:rPr lang="en-US" sz="120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200">
                            <a:latin typeface="Cambria Math" panose="02040503050406030204" pitchFamily="18" charset="0"/>
                          </a:rPr>
                          <m:t>𝑡𝑒𝑠𝑡𝑖𝑛𝑔</m:t>
                        </m:r>
                        <m:r>
                          <a:rPr lang="en-US" sz="120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200">
                            <a:latin typeface="Cambria Math" panose="02040503050406030204" pitchFamily="18" charset="0"/>
                          </a:rPr>
                          <m:t>𝑠𝑒𝑡</m:t>
                        </m:r>
                      </m:den>
                    </m:f>
                  </m:oMath>
                </a14:m>
                <a:r>
                  <a:rPr lang="en-US" sz="1200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>
                            <a:latin typeface="Cambria Math" panose="02040503050406030204" pitchFamily="18" charset="0"/>
                          </a:rPr>
                          <m:t>262/1102</m:t>
                        </m:r>
                      </m:num>
                      <m:den>
                        <m:r>
                          <a:rPr lang="en-US" sz="1200">
                            <a:latin typeface="Cambria Math" panose="02040503050406030204" pitchFamily="18" charset="0"/>
                          </a:rPr>
                          <m:t> 0.132</m:t>
                        </m:r>
                      </m:den>
                    </m:f>
                  </m:oMath>
                </a14:m>
                <a:r>
                  <a:rPr lang="en-US" sz="1200" dirty="0"/>
                  <a:t> ≈ 1.80</a:t>
                </a: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98087A2D-6D3E-F44F-8443-86F7DEEFE2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300" y="6348725"/>
                <a:ext cx="5600700" cy="385747"/>
              </a:xfrm>
              <a:prstGeom prst="rect">
                <a:avLst/>
              </a:prstGeom>
              <a:blipFill>
                <a:blip r:embed="rId2"/>
                <a:stretch>
                  <a:fillRect b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>
            <a:extLst>
              <a:ext uri="{FF2B5EF4-FFF2-40B4-BE49-F238E27FC236}">
                <a16:creationId xmlns:a16="http://schemas.microsoft.com/office/drawing/2014/main" id="{375F2648-0EE5-A545-98C0-00E4C7AB19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669" y="1723145"/>
            <a:ext cx="3771900" cy="3683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1300F60-498B-0A4E-ADAB-2C97B8230A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1413" y="1735644"/>
            <a:ext cx="3771900" cy="3556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209E6A1-180C-C140-AAD6-D26669A51F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669" y="2069717"/>
            <a:ext cx="3574321" cy="210972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AE00EF2-9B0B-2B45-8817-6204468841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21072" y="2069717"/>
            <a:ext cx="3574321" cy="206666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D7F0FAD-24B3-D947-B39B-D4C459EF052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0669" y="4155883"/>
            <a:ext cx="3743090" cy="212445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A672255-29D2-0F41-A44B-277A9CA1C66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19699" y="4136386"/>
            <a:ext cx="3693968" cy="206666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256318E-3E0A-7448-9C76-604EE337C0E1}"/>
              </a:ext>
            </a:extLst>
          </p:cNvPr>
          <p:cNvSpPr txBox="1"/>
          <p:nvPr/>
        </p:nvSpPr>
        <p:spPr>
          <a:xfrm>
            <a:off x="1777171" y="1368938"/>
            <a:ext cx="1418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Training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96A84F1-D5F7-574B-932D-48A074B38762}"/>
              </a:ext>
            </a:extLst>
          </p:cNvPr>
          <p:cNvSpPr txBox="1"/>
          <p:nvPr/>
        </p:nvSpPr>
        <p:spPr>
          <a:xfrm>
            <a:off x="5734486" y="1353813"/>
            <a:ext cx="1418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Testing</a:t>
            </a:r>
          </a:p>
        </p:txBody>
      </p:sp>
    </p:spTree>
    <p:extLst>
      <p:ext uri="{BB962C8B-B14F-4D97-AF65-F5344CB8AC3E}">
        <p14:creationId xmlns:p14="http://schemas.microsoft.com/office/powerpoint/2010/main" val="14710696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D1833D30-5999-1645-92E5-61E9C60139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536027"/>
            <a:ext cx="9636672" cy="1320800"/>
          </a:xfrm>
        </p:spPr>
        <p:txBody>
          <a:bodyPr/>
          <a:lstStyle/>
          <a:p>
            <a:r>
              <a:rPr lang="en-US" dirty="0"/>
              <a:t>Gaussian Naïve Bayes : Training vs Testing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694A446-7A83-F248-BD33-244FE20DC840}"/>
              </a:ext>
            </a:extLst>
          </p:cNvPr>
          <p:cNvSpPr txBox="1"/>
          <p:nvPr/>
        </p:nvSpPr>
        <p:spPr>
          <a:xfrm>
            <a:off x="1777171" y="1368938"/>
            <a:ext cx="1418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Training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8D292D6-8920-5745-AEF7-6F8C23D87F57}"/>
              </a:ext>
            </a:extLst>
          </p:cNvPr>
          <p:cNvSpPr txBox="1"/>
          <p:nvPr/>
        </p:nvSpPr>
        <p:spPr>
          <a:xfrm>
            <a:off x="5734486" y="1353813"/>
            <a:ext cx="1418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Testing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C74D20-97F8-414B-A6D4-A55553D7F9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634" y="1660891"/>
            <a:ext cx="4064263" cy="43701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66203E9-3354-9646-A466-AFAB6EF07E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2354" y="1670729"/>
            <a:ext cx="3897244" cy="39252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8835ED3-905C-4A45-9E91-E7C63F54DF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528" y="2097198"/>
            <a:ext cx="3825124" cy="225115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67D3D8E-60B9-1B49-BB71-12A6F9DDDB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2354" y="2063257"/>
            <a:ext cx="3825124" cy="223284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653F263-0262-DF4F-A0EA-E0FC19F39E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7837" y="4388061"/>
            <a:ext cx="3934937" cy="230605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D27E625-F1DD-204C-88DC-F8A4C5DDE5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62846" y="4363987"/>
            <a:ext cx="4136259" cy="2287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9450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D1833D30-5999-1645-92E5-61E9C60139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536027"/>
            <a:ext cx="9636672" cy="1320800"/>
          </a:xfrm>
        </p:spPr>
        <p:txBody>
          <a:bodyPr/>
          <a:lstStyle/>
          <a:p>
            <a:r>
              <a:rPr lang="en-US" dirty="0"/>
              <a:t>k-Nearest Neighbors : Training vs Testing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44656A-E22B-9A40-8576-C5FDF11ECAF5}"/>
              </a:ext>
            </a:extLst>
          </p:cNvPr>
          <p:cNvSpPr txBox="1"/>
          <p:nvPr/>
        </p:nvSpPr>
        <p:spPr>
          <a:xfrm>
            <a:off x="1777171" y="1368938"/>
            <a:ext cx="1418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Training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FF91AC-4C8A-064F-9FE0-4B2C6BFADD7A}"/>
              </a:ext>
            </a:extLst>
          </p:cNvPr>
          <p:cNvSpPr txBox="1"/>
          <p:nvPr/>
        </p:nvSpPr>
        <p:spPr>
          <a:xfrm>
            <a:off x="5734486" y="1353813"/>
            <a:ext cx="1418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Testing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EA0924-FC3A-D343-8B92-CBDA970C55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" y="1803996"/>
            <a:ext cx="4055072" cy="46851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A18655E-B80A-DE4E-AD50-5B233A50B5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8818" y="1784280"/>
            <a:ext cx="4305655" cy="52966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6916974-F058-6949-B0D0-BCDBC68869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083" y="2331178"/>
            <a:ext cx="3618998" cy="217139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15F95C8-C9AB-8441-A1AF-DBF9092996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8818" y="2351917"/>
            <a:ext cx="3670698" cy="215416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91A15B9-C794-EB46-95A1-1A0601984A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0083" y="4526822"/>
            <a:ext cx="3808565" cy="217139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EF41502-1C44-0541-945D-FBBF9527EE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49884" y="4544055"/>
            <a:ext cx="3808565" cy="2136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6008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D1833D30-5999-1645-92E5-61E9C60139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536027"/>
            <a:ext cx="9636672" cy="1320800"/>
          </a:xfrm>
        </p:spPr>
        <p:txBody>
          <a:bodyPr/>
          <a:lstStyle/>
          <a:p>
            <a:r>
              <a:rPr lang="en-US" dirty="0"/>
              <a:t>Decision Tree: Training vs Testing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BD0D96-B21A-1E4D-BD68-DA560C317CC6}"/>
              </a:ext>
            </a:extLst>
          </p:cNvPr>
          <p:cNvSpPr txBox="1"/>
          <p:nvPr/>
        </p:nvSpPr>
        <p:spPr>
          <a:xfrm>
            <a:off x="1777171" y="1368938"/>
            <a:ext cx="1418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Training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930C0F-8443-D248-9636-D0E873422CF1}"/>
              </a:ext>
            </a:extLst>
          </p:cNvPr>
          <p:cNvSpPr txBox="1"/>
          <p:nvPr/>
        </p:nvSpPr>
        <p:spPr>
          <a:xfrm>
            <a:off x="5734486" y="1353813"/>
            <a:ext cx="1418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Testing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CCE11D-9CC3-844F-8517-FB4BC09AB9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" y="1837452"/>
            <a:ext cx="4296076" cy="49834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57A0D1B-7754-5448-98DE-3ACE999752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1376" y="1825297"/>
            <a:ext cx="4313261" cy="51552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62FD3B9-DC8D-ED41-8EA5-048F54A8B9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962" y="2354981"/>
            <a:ext cx="3557151" cy="214803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45F3E23-FCC3-3141-AD43-EE363B3EE1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61265" y="2320422"/>
            <a:ext cx="3539967" cy="216522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55C86CE-EF88-4940-AC6B-1CD8B1AD83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2004" y="4522203"/>
            <a:ext cx="3755066" cy="217759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DBA9FB1-727C-0448-8A83-E5D20CD79A1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61265" y="4485645"/>
            <a:ext cx="3763363" cy="2182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4208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D1833D30-5999-1645-92E5-61E9C60139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536027"/>
            <a:ext cx="9636672" cy="1320800"/>
          </a:xfrm>
        </p:spPr>
        <p:txBody>
          <a:bodyPr/>
          <a:lstStyle/>
          <a:p>
            <a:r>
              <a:rPr lang="en-US" dirty="0"/>
              <a:t>Random Forest: Training vs Testing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264AF8-0A53-4749-8618-BFDAEB6057B4}"/>
              </a:ext>
            </a:extLst>
          </p:cNvPr>
          <p:cNvSpPr txBox="1"/>
          <p:nvPr/>
        </p:nvSpPr>
        <p:spPr>
          <a:xfrm>
            <a:off x="1777171" y="1368938"/>
            <a:ext cx="1418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Training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DDAF06-18D1-B749-B00F-4F70487A9F5C}"/>
              </a:ext>
            </a:extLst>
          </p:cNvPr>
          <p:cNvSpPr txBox="1"/>
          <p:nvPr/>
        </p:nvSpPr>
        <p:spPr>
          <a:xfrm>
            <a:off x="6096000" y="1368938"/>
            <a:ext cx="1418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Testing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8B73BC-66B0-F943-BB9C-474B6095F2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610" y="1797342"/>
            <a:ext cx="4417890" cy="53014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046B6CF-E3F5-0C44-B89B-8B703FB87B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3190" y="1806458"/>
            <a:ext cx="4333792" cy="50677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9A1933F-7958-5146-9871-704CF2E055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986" y="2330293"/>
            <a:ext cx="3810913" cy="227925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0F34186-F790-D842-9F54-0C588FFEEF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1760" y="2321175"/>
            <a:ext cx="3829148" cy="229748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AEEB34D-159C-6D46-A82E-53A94021F0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5451" y="4544768"/>
            <a:ext cx="3879448" cy="221181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EBD677E-A9F1-124E-BEA8-24195D8811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62500" y="4544768"/>
            <a:ext cx="3947669" cy="2248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6603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D1833D30-5999-1645-92E5-61E9C60139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536027"/>
            <a:ext cx="9636672" cy="1320800"/>
          </a:xfrm>
        </p:spPr>
        <p:txBody>
          <a:bodyPr/>
          <a:lstStyle/>
          <a:p>
            <a:r>
              <a:rPr lang="en-US" dirty="0"/>
              <a:t>Gradient Boosting: Training vs Testing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AC56FD-82AF-B741-A1A2-DE97DD9B39AE}"/>
              </a:ext>
            </a:extLst>
          </p:cNvPr>
          <p:cNvSpPr txBox="1"/>
          <p:nvPr/>
        </p:nvSpPr>
        <p:spPr>
          <a:xfrm>
            <a:off x="1787681" y="1137712"/>
            <a:ext cx="1418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Training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6655E4-0F57-E642-91A4-681DED35E5C3}"/>
              </a:ext>
            </a:extLst>
          </p:cNvPr>
          <p:cNvSpPr txBox="1"/>
          <p:nvPr/>
        </p:nvSpPr>
        <p:spPr>
          <a:xfrm>
            <a:off x="6106510" y="1137712"/>
            <a:ext cx="1418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Testing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116B3C-4592-F04C-BBAF-A695B7623A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617" y="1581183"/>
            <a:ext cx="4247024" cy="51375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B90FA92-9620-994D-ACFC-1D6EF18267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2834" y="1597359"/>
            <a:ext cx="4281274" cy="53087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CD723C9-946C-954B-936A-49622A3319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722" y="2160139"/>
            <a:ext cx="3842698" cy="227577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BC4E156-2946-2841-8D7D-2212071167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50961" y="2143216"/>
            <a:ext cx="3842698" cy="227577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046278D-0AF1-4742-8480-F8E67DA78D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4890" y="4435912"/>
            <a:ext cx="4285752" cy="240836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ACFD37F-7677-474E-ADA3-6141BE4D31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50961" y="4433968"/>
            <a:ext cx="4103852" cy="2350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1494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C5924CC-F305-F14C-9D07-82FB4C9E40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3121" y="2204881"/>
            <a:ext cx="3729130" cy="224471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3703514-6499-A642-9741-1273CE5DED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3120" y="4411356"/>
            <a:ext cx="3799031" cy="2180926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D1833D30-5999-1645-92E5-61E9C60139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536027"/>
            <a:ext cx="9636672" cy="1320800"/>
          </a:xfrm>
        </p:spPr>
        <p:txBody>
          <a:bodyPr/>
          <a:lstStyle/>
          <a:p>
            <a:r>
              <a:rPr lang="en-US" dirty="0" err="1"/>
              <a:t>XGBoost</a:t>
            </a:r>
            <a:r>
              <a:rPr lang="en-US" dirty="0"/>
              <a:t>: Training vs Testing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765995B-225D-EC4C-9474-7871ADFB93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465" y="2133090"/>
            <a:ext cx="3791857" cy="221787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FC9D4DD-567F-C54C-B475-5633EE13CF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689" y="4421866"/>
            <a:ext cx="3714497" cy="221787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965D618-55A8-C84B-A8D0-1567E4AED233}"/>
              </a:ext>
            </a:extLst>
          </p:cNvPr>
          <p:cNvSpPr txBox="1"/>
          <p:nvPr/>
        </p:nvSpPr>
        <p:spPr>
          <a:xfrm>
            <a:off x="1777171" y="1368938"/>
            <a:ext cx="1418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Training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D74826-54AA-D941-A6EA-7B96621179FD}"/>
              </a:ext>
            </a:extLst>
          </p:cNvPr>
          <p:cNvSpPr txBox="1"/>
          <p:nvPr/>
        </p:nvSpPr>
        <p:spPr>
          <a:xfrm>
            <a:off x="5734486" y="1353813"/>
            <a:ext cx="1418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Testing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C5F7F29-814D-D74B-95F7-613BAF67C1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9689" y="1723145"/>
            <a:ext cx="3936003" cy="4667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C930024-0482-A946-BD62-7DCDAA6C95E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83121" y="1747970"/>
            <a:ext cx="4004000" cy="474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9864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D1833D30-5999-1645-92E5-61E9C60139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536027"/>
            <a:ext cx="9636672" cy="1320800"/>
          </a:xfrm>
        </p:spPr>
        <p:txBody>
          <a:bodyPr/>
          <a:lstStyle/>
          <a:p>
            <a:r>
              <a:rPr lang="en-US" dirty="0" err="1"/>
              <a:t>LightGB</a:t>
            </a:r>
            <a:r>
              <a:rPr lang="en-US" dirty="0"/>
              <a:t>: Training vs Testing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65D618-55A8-C84B-A8D0-1567E4AED233}"/>
              </a:ext>
            </a:extLst>
          </p:cNvPr>
          <p:cNvSpPr txBox="1"/>
          <p:nvPr/>
        </p:nvSpPr>
        <p:spPr>
          <a:xfrm>
            <a:off x="1777171" y="1368938"/>
            <a:ext cx="1418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Training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D74826-54AA-D941-A6EA-7B96621179FD}"/>
              </a:ext>
            </a:extLst>
          </p:cNvPr>
          <p:cNvSpPr txBox="1"/>
          <p:nvPr/>
        </p:nvSpPr>
        <p:spPr>
          <a:xfrm>
            <a:off x="5734486" y="1353813"/>
            <a:ext cx="1418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Testing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52366BA-E19E-DA45-AB2C-9F954AC6FA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117" y="1737084"/>
            <a:ext cx="3864404" cy="4374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D098A52-B74F-3F47-9F44-0772926085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3533" y="1737359"/>
            <a:ext cx="3997664" cy="43748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4AD04B1-DB56-D543-8CBB-4FC19D6F89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300" y="2224973"/>
            <a:ext cx="3903557" cy="227863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1B90356-D059-5A40-B220-82A2F2BCD0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54993" y="2227345"/>
            <a:ext cx="3860492" cy="227863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F1AFFDD-2224-0149-AD94-D5C9D676C6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5873" y="4468441"/>
            <a:ext cx="3944122" cy="223083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58FC831-7DF7-1A42-B8E0-8208459376C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34256" y="4470582"/>
            <a:ext cx="3997663" cy="2230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2153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D1833D30-5999-1645-92E5-61E9C60139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536027"/>
            <a:ext cx="9636672" cy="1320800"/>
          </a:xfrm>
        </p:spPr>
        <p:txBody>
          <a:bodyPr/>
          <a:lstStyle/>
          <a:p>
            <a:r>
              <a:rPr lang="en-US" dirty="0" err="1"/>
              <a:t>CatBoost</a:t>
            </a:r>
            <a:r>
              <a:rPr lang="en-US" dirty="0"/>
              <a:t>: Training vs Testing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65D618-55A8-C84B-A8D0-1567E4AED233}"/>
              </a:ext>
            </a:extLst>
          </p:cNvPr>
          <p:cNvSpPr txBox="1"/>
          <p:nvPr/>
        </p:nvSpPr>
        <p:spPr>
          <a:xfrm>
            <a:off x="1777171" y="1368938"/>
            <a:ext cx="1418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Training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D74826-54AA-D941-A6EA-7B96621179FD}"/>
              </a:ext>
            </a:extLst>
          </p:cNvPr>
          <p:cNvSpPr txBox="1"/>
          <p:nvPr/>
        </p:nvSpPr>
        <p:spPr>
          <a:xfrm>
            <a:off x="6165409" y="1353813"/>
            <a:ext cx="1418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Testing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CBF1176-DBB6-0446-BFB1-46E86169ED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853" y="1723145"/>
            <a:ext cx="3966919" cy="46487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4D9BE87-7CF4-E14A-B68F-1AC2F321FB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9087" y="1708978"/>
            <a:ext cx="4233658" cy="46487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6381B8A-F5A7-464D-AAA4-A66F7DF7C9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331" y="2173928"/>
            <a:ext cx="3910906" cy="231616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CF818DA-C68B-644F-BBE2-69FD235528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2610" y="2180366"/>
            <a:ext cx="4031713" cy="238063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7B5DC67-5763-324C-BBBE-FCC72E0CF3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264" y="4550486"/>
            <a:ext cx="3910905" cy="221921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9833924-3B9E-CE48-B8E8-061D0DEB1B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11588" y="4534187"/>
            <a:ext cx="4085569" cy="2326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8202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D1833D30-5999-1645-92E5-61E9C60139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536027"/>
            <a:ext cx="9636672" cy="1320800"/>
          </a:xfrm>
        </p:spPr>
        <p:txBody>
          <a:bodyPr/>
          <a:lstStyle/>
          <a:p>
            <a:r>
              <a:rPr lang="en-US" dirty="0"/>
              <a:t>Support Vector Machine: Training vs Testing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65D618-55A8-C84B-A8D0-1567E4AED233}"/>
              </a:ext>
            </a:extLst>
          </p:cNvPr>
          <p:cNvSpPr txBox="1"/>
          <p:nvPr/>
        </p:nvSpPr>
        <p:spPr>
          <a:xfrm>
            <a:off x="1777171" y="1368938"/>
            <a:ext cx="1418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Training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D74826-54AA-D941-A6EA-7B96621179FD}"/>
              </a:ext>
            </a:extLst>
          </p:cNvPr>
          <p:cNvSpPr txBox="1"/>
          <p:nvPr/>
        </p:nvSpPr>
        <p:spPr>
          <a:xfrm>
            <a:off x="6249491" y="1363732"/>
            <a:ext cx="1418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Testing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3E3F836-B726-DE45-B1CB-FA61F65679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378" y="1810229"/>
            <a:ext cx="4280716" cy="5036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401ECF3-E236-8048-937C-97FE8FF069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7884" y="1797134"/>
            <a:ext cx="4515739" cy="50174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81C2093-9820-0E4D-951C-E3F6149428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688" y="2277864"/>
            <a:ext cx="3759169" cy="226629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918E6A8-01F8-1D4F-A441-E09501AC0D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5993" y="2284858"/>
            <a:ext cx="3759169" cy="228428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A9D045C-52E0-3E4E-BAEC-E28535E08C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7769" y="4544157"/>
            <a:ext cx="3867088" cy="22483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C2D0552-E925-314A-9ABD-75365AE957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81094" y="4559117"/>
            <a:ext cx="4028966" cy="2266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0634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489F7F-FB09-2D40-9B7C-917F1CF5B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8377F7-E6F2-6043-AE23-F5FB022DA1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AutoNum type="arabicPeriod"/>
            </a:pPr>
            <a:r>
              <a:rPr lang="en-US" dirty="0"/>
              <a:t>The aim of this project is to use the credential/demographics/experience related data we collected from our training platform to find out the optimal solution to detect enrollees that are open for career change. </a:t>
            </a:r>
          </a:p>
          <a:p>
            <a:pPr>
              <a:buAutoNum type="arabicPeriod"/>
            </a:pPr>
            <a:r>
              <a:rPr lang="en-US" dirty="0"/>
              <a:t>The dataset we used for analysis contains information of 18,359 unique enrollees, among them 2425 enrollees were open for a career change, which are defined as our Target in this proposal. </a:t>
            </a:r>
          </a:p>
          <a:p>
            <a:pPr>
              <a:buAutoNum type="arabicPeriod"/>
            </a:pPr>
            <a:r>
              <a:rPr lang="en-US" dirty="0"/>
              <a:t>The final model we chose was able to identify 38.9%, 70% of Target from 20%, 50% of the testing dataset, respectively. Testing dataset contains non-Target and Target enrollee with a ratio of 6:1 (imbalanced data).</a:t>
            </a:r>
          </a:p>
        </p:txBody>
      </p:sp>
    </p:spTree>
    <p:extLst>
      <p:ext uri="{BB962C8B-B14F-4D97-AF65-F5344CB8AC3E}">
        <p14:creationId xmlns:p14="http://schemas.microsoft.com/office/powerpoint/2010/main" val="11671344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2BD67-B9D7-D84B-ADB8-F22458BD35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210" y="557048"/>
            <a:ext cx="8596668" cy="1320800"/>
          </a:xfrm>
        </p:spPr>
        <p:txBody>
          <a:bodyPr/>
          <a:lstStyle/>
          <a:p>
            <a:r>
              <a:rPr lang="en-US" dirty="0"/>
              <a:t>Overall Model evaluation on Testing Set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05CC5DD-3FDF-1A42-BBB3-40D53168A9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7893423"/>
              </p:ext>
            </p:extLst>
          </p:nvPr>
        </p:nvGraphicFramePr>
        <p:xfrm>
          <a:off x="677334" y="1628168"/>
          <a:ext cx="7485038" cy="221628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22542">
                  <a:extLst>
                    <a:ext uri="{9D8B030D-6E8A-4147-A177-3AD203B41FA5}">
                      <a16:colId xmlns:a16="http://schemas.microsoft.com/office/drawing/2014/main" val="3761099561"/>
                    </a:ext>
                  </a:extLst>
                </a:gridCol>
                <a:gridCol w="845717">
                  <a:extLst>
                    <a:ext uri="{9D8B030D-6E8A-4147-A177-3AD203B41FA5}">
                      <a16:colId xmlns:a16="http://schemas.microsoft.com/office/drawing/2014/main" val="1307246360"/>
                    </a:ext>
                  </a:extLst>
                </a:gridCol>
                <a:gridCol w="720100">
                  <a:extLst>
                    <a:ext uri="{9D8B030D-6E8A-4147-A177-3AD203B41FA5}">
                      <a16:colId xmlns:a16="http://schemas.microsoft.com/office/drawing/2014/main" val="2276201853"/>
                    </a:ext>
                  </a:extLst>
                </a:gridCol>
                <a:gridCol w="720100">
                  <a:extLst>
                    <a:ext uri="{9D8B030D-6E8A-4147-A177-3AD203B41FA5}">
                      <a16:colId xmlns:a16="http://schemas.microsoft.com/office/drawing/2014/main" val="3643901681"/>
                    </a:ext>
                  </a:extLst>
                </a:gridCol>
                <a:gridCol w="957733">
                  <a:extLst>
                    <a:ext uri="{9D8B030D-6E8A-4147-A177-3AD203B41FA5}">
                      <a16:colId xmlns:a16="http://schemas.microsoft.com/office/drawing/2014/main" val="1106878071"/>
                    </a:ext>
                  </a:extLst>
                </a:gridCol>
                <a:gridCol w="1562616">
                  <a:extLst>
                    <a:ext uri="{9D8B030D-6E8A-4147-A177-3AD203B41FA5}">
                      <a16:colId xmlns:a16="http://schemas.microsoft.com/office/drawing/2014/main" val="179400717"/>
                    </a:ext>
                  </a:extLst>
                </a:gridCol>
                <a:gridCol w="1656230">
                  <a:extLst>
                    <a:ext uri="{9D8B030D-6E8A-4147-A177-3AD203B41FA5}">
                      <a16:colId xmlns:a16="http://schemas.microsoft.com/office/drawing/2014/main" val="3407245530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 Model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Precision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Recall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F1score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ROC_AUC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Target in top 20%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Target in top 50%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extLst>
                  <a:ext uri="{0D108BD9-81ED-4DB2-BD59-A6C34878D82A}">
                    <a16:rowId xmlns:a16="http://schemas.microsoft.com/office/drawing/2014/main" val="375326203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LR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0.629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highlight>
                            <a:srgbClr val="FFFF00"/>
                          </a:highlight>
                        </a:rPr>
                        <a:t>262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highlight>
                            <a:srgbClr val="FFFF00"/>
                          </a:highlight>
                        </a:rPr>
                        <a:t>483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extLst>
                  <a:ext uri="{0D108BD9-81ED-4DB2-BD59-A6C34878D82A}">
                    <a16:rowId xmlns:a16="http://schemas.microsoft.com/office/drawing/2014/main" val="139439188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CatBoost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0.244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0.014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0.026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0.630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highlight>
                            <a:srgbClr val="FFFF00"/>
                          </a:highlight>
                        </a:rPr>
                        <a:t>261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highlight>
                            <a:srgbClr val="FFFF00"/>
                          </a:highlight>
                        </a:rPr>
                        <a:t>482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extLst>
                  <a:ext uri="{0D108BD9-81ED-4DB2-BD59-A6C34878D82A}">
                    <a16:rowId xmlns:a16="http://schemas.microsoft.com/office/drawing/2014/main" val="291960057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GB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0.286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0.003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0.005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0.645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highlight>
                            <a:srgbClr val="FFFF00"/>
                          </a:highlight>
                        </a:rPr>
                        <a:t>259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highlight>
                            <a:srgbClr val="FFFF00"/>
                          </a:highlight>
                        </a:rPr>
                        <a:t>493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extLst>
                  <a:ext uri="{0D108BD9-81ED-4DB2-BD59-A6C34878D82A}">
                    <a16:rowId xmlns:a16="http://schemas.microsoft.com/office/drawing/2014/main" val="355460166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GaussianNB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0.230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highlight>
                            <a:srgbClr val="FFFF00"/>
                          </a:highlight>
                        </a:rPr>
                        <a:t>0.337</a:t>
                      </a:r>
                      <a:endParaRPr lang="en-US" sz="1200" dirty="0">
                        <a:effectLst/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0.274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0.608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251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458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extLst>
                  <a:ext uri="{0D108BD9-81ED-4DB2-BD59-A6C34878D82A}">
                    <a16:rowId xmlns:a16="http://schemas.microsoft.com/office/drawing/2014/main" val="167051323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LightGB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0.333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0.016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0.031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0.618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237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473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extLst>
                  <a:ext uri="{0D108BD9-81ED-4DB2-BD59-A6C34878D82A}">
                    <a16:rowId xmlns:a16="http://schemas.microsoft.com/office/drawing/2014/main" val="391872269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XGB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0.220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0.037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0.063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0.599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225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456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extLst>
                  <a:ext uri="{0D108BD9-81ED-4DB2-BD59-A6C34878D82A}">
                    <a16:rowId xmlns:a16="http://schemas.microsoft.com/office/drawing/2014/main" val="409516099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RF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0.270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0.051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0.086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0.594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211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456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extLst>
                  <a:ext uri="{0D108BD9-81ED-4DB2-BD59-A6C34878D82A}">
                    <a16:rowId xmlns:a16="http://schemas.microsoft.com/office/drawing/2014/main" val="23913332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KNN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0.210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0.041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0.069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0.550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189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413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extLst>
                  <a:ext uri="{0D108BD9-81ED-4DB2-BD59-A6C34878D82A}">
                    <a16:rowId xmlns:a16="http://schemas.microsoft.com/office/drawing/2014/main" val="163311287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DT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0.179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0.220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0.197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0.533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186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391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extLst>
                  <a:ext uri="{0D108BD9-81ED-4DB2-BD59-A6C34878D82A}">
                    <a16:rowId xmlns:a16="http://schemas.microsoft.com/office/drawing/2014/main" val="262445837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SVC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0.507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152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364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extLst>
                  <a:ext uri="{0D108BD9-81ED-4DB2-BD59-A6C34878D82A}">
                    <a16:rowId xmlns:a16="http://schemas.microsoft.com/office/drawing/2014/main" val="10795632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411403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FBB46-FA98-6044-8AC0-A7EF52B28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Synthetic Minority Oversampling Technique (SMOTE)</a:t>
            </a:r>
          </a:p>
        </p:txBody>
      </p:sp>
      <p:pic>
        <p:nvPicPr>
          <p:cNvPr id="1026" name="Picture 2" descr="Image for post">
            <a:extLst>
              <a:ext uri="{FF2B5EF4-FFF2-40B4-BE49-F238E27FC236}">
                <a16:creationId xmlns:a16="http://schemas.microsoft.com/office/drawing/2014/main" id="{0C9A0C35-5382-3845-AE55-6204F4865E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986" y="1847320"/>
            <a:ext cx="3661760" cy="2350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for post">
            <a:extLst>
              <a:ext uri="{FF2B5EF4-FFF2-40B4-BE49-F238E27FC236}">
                <a16:creationId xmlns:a16="http://schemas.microsoft.com/office/drawing/2014/main" id="{9BC953DE-B1D0-8447-8F71-52750618DF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240" y="4504628"/>
            <a:ext cx="7378149" cy="2261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68502BC-5996-CF4B-B38B-CF3D19B79CB4}"/>
              </a:ext>
            </a:extLst>
          </p:cNvPr>
          <p:cNvSpPr txBox="1"/>
          <p:nvPr/>
        </p:nvSpPr>
        <p:spPr>
          <a:xfrm>
            <a:off x="5206896" y="3745821"/>
            <a:ext cx="4645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Example of SMOTE find 4 nearest neighbors 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3991261-EB63-2641-A78B-F9354332C105}"/>
              </a:ext>
            </a:extLst>
          </p:cNvPr>
          <p:cNvCxnSpPr/>
          <p:nvPr/>
        </p:nvCxnSpPr>
        <p:spPr>
          <a:xfrm flipH="1">
            <a:off x="5779250" y="4123832"/>
            <a:ext cx="889623" cy="30722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79343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6CF9AE-31D6-D34A-8D05-A150FF5F1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Overall Model evaluation on Testing Set</a:t>
            </a:r>
            <a:br>
              <a:rPr lang="en-US" dirty="0"/>
            </a:br>
            <a:r>
              <a:rPr lang="en-US" dirty="0"/>
              <a:t>(after SMOTE)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18115EC-21A3-154C-9C08-05786FB475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7394631"/>
              </p:ext>
            </p:extLst>
          </p:nvPr>
        </p:nvGraphicFramePr>
        <p:xfrm>
          <a:off x="677334" y="2103751"/>
          <a:ext cx="7485038" cy="221627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144245">
                  <a:extLst>
                    <a:ext uri="{9D8B030D-6E8A-4147-A177-3AD203B41FA5}">
                      <a16:colId xmlns:a16="http://schemas.microsoft.com/office/drawing/2014/main" val="3926729655"/>
                    </a:ext>
                  </a:extLst>
                </a:gridCol>
                <a:gridCol w="867553">
                  <a:extLst>
                    <a:ext uri="{9D8B030D-6E8A-4147-A177-3AD203B41FA5}">
                      <a16:colId xmlns:a16="http://schemas.microsoft.com/office/drawing/2014/main" val="2214175077"/>
                    </a:ext>
                  </a:extLst>
                </a:gridCol>
                <a:gridCol w="649070">
                  <a:extLst>
                    <a:ext uri="{9D8B030D-6E8A-4147-A177-3AD203B41FA5}">
                      <a16:colId xmlns:a16="http://schemas.microsoft.com/office/drawing/2014/main" val="2192840526"/>
                    </a:ext>
                  </a:extLst>
                </a:gridCol>
                <a:gridCol w="720835">
                  <a:extLst>
                    <a:ext uri="{9D8B030D-6E8A-4147-A177-3AD203B41FA5}">
                      <a16:colId xmlns:a16="http://schemas.microsoft.com/office/drawing/2014/main" val="2126868695"/>
                    </a:ext>
                  </a:extLst>
                </a:gridCol>
                <a:gridCol w="1008690">
                  <a:extLst>
                    <a:ext uri="{9D8B030D-6E8A-4147-A177-3AD203B41FA5}">
                      <a16:colId xmlns:a16="http://schemas.microsoft.com/office/drawing/2014/main" val="3762554585"/>
                    </a:ext>
                  </a:extLst>
                </a:gridCol>
                <a:gridCol w="1513434">
                  <a:extLst>
                    <a:ext uri="{9D8B030D-6E8A-4147-A177-3AD203B41FA5}">
                      <a16:colId xmlns:a16="http://schemas.microsoft.com/office/drawing/2014/main" val="295573558"/>
                    </a:ext>
                  </a:extLst>
                </a:gridCol>
                <a:gridCol w="1581211">
                  <a:extLst>
                    <a:ext uri="{9D8B030D-6E8A-4147-A177-3AD203B41FA5}">
                      <a16:colId xmlns:a16="http://schemas.microsoft.com/office/drawing/2014/main" val="1018291514"/>
                    </a:ext>
                  </a:extLst>
                </a:gridCol>
              </a:tblGrid>
              <a:tr h="34090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 Model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Precision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Recall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F1score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ROC_AUC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Target in top 20%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Target in top 50%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extLst>
                  <a:ext uri="{0D108BD9-81ED-4DB2-BD59-A6C34878D82A}">
                    <a16:rowId xmlns:a16="http://schemas.microsoft.com/office/drawing/2014/main" val="2857093313"/>
                  </a:ext>
                </a:extLst>
              </a:tr>
              <a:tr h="18753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GB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0.381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0.033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0.061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0.633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  <a:highlight>
                            <a:srgbClr val="FFFF00"/>
                          </a:highlight>
                        </a:rPr>
                        <a:t>260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  <a:highlight>
                            <a:srgbClr val="FFFF00"/>
                          </a:highlight>
                        </a:rPr>
                        <a:t>475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extLst>
                  <a:ext uri="{0D108BD9-81ED-4DB2-BD59-A6C34878D82A}">
                    <a16:rowId xmlns:a16="http://schemas.microsoft.com/office/drawing/2014/main" val="1564162008"/>
                  </a:ext>
                </a:extLst>
              </a:tr>
              <a:tr h="18753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LR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0.192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  <a:highlight>
                            <a:srgbClr val="FFFF00"/>
                          </a:highlight>
                        </a:rPr>
                        <a:t>0.521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0.281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0.623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  <a:highlight>
                            <a:srgbClr val="FFFF00"/>
                          </a:highlight>
                        </a:rPr>
                        <a:t>253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  <a:highlight>
                            <a:srgbClr val="FFFF00"/>
                          </a:highlight>
                        </a:rPr>
                        <a:t>480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extLst>
                  <a:ext uri="{0D108BD9-81ED-4DB2-BD59-A6C34878D82A}">
                    <a16:rowId xmlns:a16="http://schemas.microsoft.com/office/drawing/2014/main" val="2815004409"/>
                  </a:ext>
                </a:extLst>
              </a:tr>
              <a:tr h="18753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GaussianNB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0.151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  <a:highlight>
                            <a:srgbClr val="FFFF00"/>
                          </a:highlight>
                        </a:rPr>
                        <a:t>0.674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0.246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0.598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  <a:highlight>
                            <a:srgbClr val="FFFF00"/>
                          </a:highlight>
                        </a:rPr>
                        <a:t>251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  <a:highlight>
                            <a:srgbClr val="FFFF00"/>
                          </a:highlight>
                        </a:rPr>
                        <a:t>441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extLst>
                  <a:ext uri="{0D108BD9-81ED-4DB2-BD59-A6C34878D82A}">
                    <a16:rowId xmlns:a16="http://schemas.microsoft.com/office/drawing/2014/main" val="2463320460"/>
                  </a:ext>
                </a:extLst>
              </a:tr>
              <a:tr h="18753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CatBoost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0.315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0.040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0.071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0.623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247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481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extLst>
                  <a:ext uri="{0D108BD9-81ED-4DB2-BD59-A6C34878D82A}">
                    <a16:rowId xmlns:a16="http://schemas.microsoft.com/office/drawing/2014/main" val="3560984208"/>
                  </a:ext>
                </a:extLst>
              </a:tr>
              <a:tr h="18753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LightGB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0.309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0.029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0.053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0.628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236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484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extLst>
                  <a:ext uri="{0D108BD9-81ED-4DB2-BD59-A6C34878D82A}">
                    <a16:rowId xmlns:a16="http://schemas.microsoft.com/office/drawing/2014/main" val="3502706946"/>
                  </a:ext>
                </a:extLst>
              </a:tr>
              <a:tr h="18753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XGB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0.257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0.038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0.067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0.600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215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450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extLst>
                  <a:ext uri="{0D108BD9-81ED-4DB2-BD59-A6C34878D82A}">
                    <a16:rowId xmlns:a16="http://schemas.microsoft.com/office/drawing/2014/main" val="3793046280"/>
                  </a:ext>
                </a:extLst>
              </a:tr>
              <a:tr h="18753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SVC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0.153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  <a:highlight>
                            <a:srgbClr val="FFFF00"/>
                          </a:highlight>
                        </a:rPr>
                        <a:t>0.647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0.247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0.580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212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440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extLst>
                  <a:ext uri="{0D108BD9-81ED-4DB2-BD59-A6C34878D82A}">
                    <a16:rowId xmlns:a16="http://schemas.microsoft.com/office/drawing/2014/main" val="3068938851"/>
                  </a:ext>
                </a:extLst>
              </a:tr>
              <a:tr h="18753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RF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0.237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0.065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0.102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0.588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206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450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extLst>
                  <a:ext uri="{0D108BD9-81ED-4DB2-BD59-A6C34878D82A}">
                    <a16:rowId xmlns:a16="http://schemas.microsoft.com/office/drawing/2014/main" val="2731305281"/>
                  </a:ext>
                </a:extLst>
              </a:tr>
              <a:tr h="18753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KNN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0.144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0.455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0.218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0.541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182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391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extLst>
                  <a:ext uri="{0D108BD9-81ED-4DB2-BD59-A6C34878D82A}">
                    <a16:rowId xmlns:a16="http://schemas.microsoft.com/office/drawing/2014/main" val="2694344001"/>
                  </a:ext>
                </a:extLst>
              </a:tr>
              <a:tr h="18753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DT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0.162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0.195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0.177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0.520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171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387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extLst>
                  <a:ext uri="{0D108BD9-81ED-4DB2-BD59-A6C34878D82A}">
                    <a16:rowId xmlns:a16="http://schemas.microsoft.com/office/drawing/2014/main" val="12631733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152539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D3D6C4E-1FDA-C84B-A018-F2F5F2C66F3F}"/>
              </a:ext>
            </a:extLst>
          </p:cNvPr>
          <p:cNvSpPr/>
          <p:nvPr/>
        </p:nvSpPr>
        <p:spPr>
          <a:xfrm>
            <a:off x="677334" y="2165131"/>
            <a:ext cx="4378142" cy="390984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0062D0-5DE3-6648-93EA-30A1F5400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Problem Identification:</a:t>
            </a:r>
            <a:br>
              <a:rPr lang="en-US" dirty="0"/>
            </a:br>
            <a:r>
              <a:rPr lang="en-US" sz="2000" dirty="0"/>
              <a:t>How can we identify Target enrollee as many as possible and approach them with efficiency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A20DBA-D4BB-7B43-A457-349C93827B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8865" y="2165132"/>
            <a:ext cx="4346611" cy="3909848"/>
          </a:xfrm>
        </p:spPr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en-US" dirty="0"/>
              <a:t>Criteria for success</a:t>
            </a:r>
          </a:p>
          <a:p>
            <a:pPr>
              <a:buFont typeface="Wingdings" pitchFamily="2" charset="2"/>
              <a:buChar char="Ø"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>
              <a:buFont typeface="Wingdings" pitchFamily="2" charset="2"/>
              <a:buChar char="Ø"/>
            </a:pPr>
            <a:r>
              <a:rPr lang="en-US" dirty="0"/>
              <a:t> Scope of solution space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54AD5C7-E56F-5E42-9ADD-941BBCB2C50F}"/>
              </a:ext>
            </a:extLst>
          </p:cNvPr>
          <p:cNvSpPr txBox="1">
            <a:spLocks/>
          </p:cNvSpPr>
          <p:nvPr/>
        </p:nvSpPr>
        <p:spPr>
          <a:xfrm>
            <a:off x="5055476" y="2165131"/>
            <a:ext cx="4346611" cy="390984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Ø"/>
            </a:pPr>
            <a:r>
              <a:rPr lang="en-US" dirty="0">
                <a:solidFill>
                  <a:schemeClr val="tx1"/>
                </a:solidFill>
              </a:rPr>
              <a:t>Constrains within solution space</a:t>
            </a:r>
          </a:p>
          <a:p>
            <a:pPr>
              <a:buFont typeface="Wingdings" pitchFamily="2" charset="2"/>
              <a:buChar char="Ø"/>
            </a:pPr>
            <a:endParaRPr lang="en-US" dirty="0">
              <a:solidFill>
                <a:schemeClr val="tx1"/>
              </a:solidFill>
            </a:endParaRPr>
          </a:p>
          <a:p>
            <a:pPr marL="0" indent="0">
              <a:buFont typeface="Wingdings 3" charset="2"/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0" indent="0">
              <a:buFont typeface="Wingdings 3" charset="2"/>
              <a:buNone/>
            </a:pPr>
            <a:endParaRPr lang="en-US" dirty="0">
              <a:solidFill>
                <a:schemeClr val="tx1"/>
              </a:solidFill>
            </a:endParaRPr>
          </a:p>
          <a:p>
            <a:pPr>
              <a:buFont typeface="Wingdings" pitchFamily="2" charset="2"/>
              <a:buChar char="Ø"/>
            </a:pPr>
            <a:r>
              <a:rPr lang="en-US" dirty="0">
                <a:solidFill>
                  <a:schemeClr val="tx1"/>
                </a:solidFill>
              </a:rPr>
              <a:t> Key data sources</a:t>
            </a:r>
          </a:p>
          <a:p>
            <a:pPr marL="0" indent="0">
              <a:buFont typeface="Wingdings 3" charset="2"/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0" indent="0">
              <a:buFont typeface="Wingdings 3" charset="2"/>
              <a:buNone/>
            </a:pP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9401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509C9-63C5-E844-A2C2-BC0E9D0116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 description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AA3509-8E12-2B49-88F4-6484AA8766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9866" y="2778361"/>
            <a:ext cx="8596668" cy="3880773"/>
          </a:xfrm>
        </p:spPr>
        <p:txBody>
          <a:bodyPr>
            <a:normAutofit/>
          </a:bodyPr>
          <a:lstStyle/>
          <a:p>
            <a:r>
              <a:rPr lang="en-US" dirty="0"/>
              <a:t>Data sources: Company XYZ training platform database </a:t>
            </a:r>
          </a:p>
          <a:p>
            <a:r>
              <a:rPr lang="en-US" dirty="0"/>
              <a:t>18,359 observations of 14 variables </a:t>
            </a:r>
          </a:p>
          <a:p>
            <a:pPr lvl="1">
              <a:buFont typeface="Wingdings" pitchFamily="2" charset="2"/>
              <a:buChar char="q"/>
            </a:pPr>
            <a:r>
              <a:rPr lang="en-US" dirty="0"/>
              <a:t>Input variables: </a:t>
            </a:r>
          </a:p>
          <a:p>
            <a:pPr lvl="2">
              <a:buFont typeface="Wingdings" pitchFamily="2" charset="2"/>
              <a:buChar char="§"/>
            </a:pPr>
            <a:r>
              <a:rPr lang="en-US" dirty="0"/>
              <a:t>Experience related variables: experience, </a:t>
            </a:r>
            <a:r>
              <a:rPr lang="en-US" dirty="0" err="1"/>
              <a:t>last_new_job</a:t>
            </a:r>
            <a:r>
              <a:rPr lang="en-US" dirty="0"/>
              <a:t>, </a:t>
            </a:r>
            <a:r>
              <a:rPr lang="en-US" dirty="0" err="1"/>
              <a:t>relevant_experience</a:t>
            </a:r>
            <a:endParaRPr lang="en-US" dirty="0"/>
          </a:p>
          <a:p>
            <a:pPr lvl="2">
              <a:buFont typeface="Wingdings" pitchFamily="2" charset="2"/>
              <a:buChar char="§"/>
            </a:pPr>
            <a:r>
              <a:rPr lang="en-US" dirty="0"/>
              <a:t>Employer related variables: </a:t>
            </a:r>
            <a:r>
              <a:rPr lang="en-US" dirty="0" err="1"/>
              <a:t>company_type</a:t>
            </a:r>
            <a:r>
              <a:rPr lang="en-US" dirty="0"/>
              <a:t>, </a:t>
            </a:r>
            <a:r>
              <a:rPr lang="en-US" dirty="0" err="1"/>
              <a:t>company_size</a:t>
            </a:r>
            <a:endParaRPr lang="en-US" dirty="0"/>
          </a:p>
          <a:p>
            <a:pPr lvl="2">
              <a:buFont typeface="Wingdings" pitchFamily="2" charset="2"/>
              <a:buChar char="§"/>
            </a:pPr>
            <a:r>
              <a:rPr lang="en-US" dirty="0"/>
              <a:t>Education related </a:t>
            </a:r>
            <a:r>
              <a:rPr lang="en-US" dirty="0" err="1"/>
              <a:t>variabels</a:t>
            </a:r>
            <a:r>
              <a:rPr lang="en-US" dirty="0"/>
              <a:t>: </a:t>
            </a:r>
            <a:r>
              <a:rPr lang="en-US" dirty="0" err="1"/>
              <a:t>education_level</a:t>
            </a:r>
            <a:r>
              <a:rPr lang="en-US" dirty="0"/>
              <a:t>, </a:t>
            </a:r>
            <a:r>
              <a:rPr lang="en-US" dirty="0" err="1"/>
              <a:t>major_discipline</a:t>
            </a:r>
            <a:r>
              <a:rPr lang="en-US" dirty="0"/>
              <a:t>, </a:t>
            </a:r>
            <a:r>
              <a:rPr lang="en-US" dirty="0" err="1"/>
              <a:t>enrolled_university</a:t>
            </a:r>
            <a:endParaRPr lang="en-US" dirty="0"/>
          </a:p>
          <a:p>
            <a:pPr lvl="2">
              <a:buFont typeface="Wingdings" pitchFamily="2" charset="2"/>
              <a:buChar char="§"/>
            </a:pPr>
            <a:r>
              <a:rPr lang="en-US" dirty="0"/>
              <a:t>Gender: gender</a:t>
            </a:r>
          </a:p>
          <a:p>
            <a:pPr lvl="2">
              <a:buFont typeface="Wingdings" pitchFamily="2" charset="2"/>
              <a:buChar char="§"/>
            </a:pPr>
            <a:r>
              <a:rPr lang="en-US" dirty="0"/>
              <a:t>City related variables: city (name), </a:t>
            </a:r>
            <a:r>
              <a:rPr lang="en-US" dirty="0" err="1"/>
              <a:t>city_development_index</a:t>
            </a:r>
            <a:endParaRPr lang="en-US" dirty="0"/>
          </a:p>
          <a:p>
            <a:pPr lvl="2">
              <a:buFont typeface="Wingdings" pitchFamily="2" charset="2"/>
              <a:buChar char="§"/>
            </a:pPr>
            <a:r>
              <a:rPr lang="en-US" dirty="0"/>
              <a:t>Training related variables: </a:t>
            </a:r>
            <a:r>
              <a:rPr lang="en-US" dirty="0" err="1"/>
              <a:t>training_hours</a:t>
            </a:r>
            <a:endParaRPr lang="en-US" dirty="0"/>
          </a:p>
          <a:p>
            <a:pPr lvl="1">
              <a:buFont typeface="Wingdings" pitchFamily="2" charset="2"/>
              <a:buChar char="q"/>
            </a:pPr>
            <a:r>
              <a:rPr lang="en-US" dirty="0"/>
              <a:t>target: open for career change or not (0=no, 1=yes)</a:t>
            </a:r>
          </a:p>
          <a:p>
            <a:pPr marL="0" indent="0">
              <a:buNone/>
            </a:pPr>
            <a:r>
              <a:rPr lang="en-US" sz="1200" dirty="0">
                <a:solidFill>
                  <a:srgbClr val="FF0000"/>
                </a:solidFill>
              </a:rPr>
              <a:t>*</a:t>
            </a:r>
            <a:r>
              <a:rPr lang="en-US" sz="1200" dirty="0" err="1">
                <a:solidFill>
                  <a:srgbClr val="FF0000"/>
                </a:solidFill>
              </a:rPr>
              <a:t>enrollee_id</a:t>
            </a:r>
            <a:r>
              <a:rPr lang="en-US" sz="1200" dirty="0">
                <a:solidFill>
                  <a:srgbClr val="FF0000"/>
                </a:solidFill>
              </a:rPr>
              <a:t> is excluded from input variables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9FFC93-58CB-9049-BDF9-D44B47C706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866" y="1438051"/>
            <a:ext cx="9052859" cy="984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3818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7763C-CFED-1643-A620-501973103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Wrangling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010288B-47CD-5147-8B6E-FBF61B4737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4070573"/>
              </p:ext>
            </p:extLst>
          </p:nvPr>
        </p:nvGraphicFramePr>
        <p:xfrm>
          <a:off x="785886" y="1270001"/>
          <a:ext cx="8147909" cy="513505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57419">
                  <a:extLst>
                    <a:ext uri="{9D8B030D-6E8A-4147-A177-3AD203B41FA5}">
                      <a16:colId xmlns:a16="http://schemas.microsoft.com/office/drawing/2014/main" val="193819823"/>
                    </a:ext>
                  </a:extLst>
                </a:gridCol>
                <a:gridCol w="1105302">
                  <a:extLst>
                    <a:ext uri="{9D8B030D-6E8A-4147-A177-3AD203B41FA5}">
                      <a16:colId xmlns:a16="http://schemas.microsoft.com/office/drawing/2014/main" val="1493782069"/>
                    </a:ext>
                  </a:extLst>
                </a:gridCol>
                <a:gridCol w="1471448">
                  <a:extLst>
                    <a:ext uri="{9D8B030D-6E8A-4147-A177-3AD203B41FA5}">
                      <a16:colId xmlns:a16="http://schemas.microsoft.com/office/drawing/2014/main" val="2691658066"/>
                    </a:ext>
                  </a:extLst>
                </a:gridCol>
                <a:gridCol w="1008993">
                  <a:extLst>
                    <a:ext uri="{9D8B030D-6E8A-4147-A177-3AD203B41FA5}">
                      <a16:colId xmlns:a16="http://schemas.microsoft.com/office/drawing/2014/main" val="2301929895"/>
                    </a:ext>
                  </a:extLst>
                </a:gridCol>
                <a:gridCol w="3804747">
                  <a:extLst>
                    <a:ext uri="{9D8B030D-6E8A-4147-A177-3AD203B41FA5}">
                      <a16:colId xmlns:a16="http://schemas.microsoft.com/office/drawing/2014/main" val="738668888"/>
                    </a:ext>
                  </a:extLst>
                </a:gridCol>
              </a:tblGrid>
              <a:tr h="35360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Group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85" marR="26185" marT="26185" marB="2618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Variable Feature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85" marR="26185" marT="26185" marB="2618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Variable Names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85" marR="26185" marT="26185" marB="2618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Missing Value Percentage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85" marR="26185" marT="26185" marB="2618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Process Method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85" marR="26185" marT="26185" marB="26185" anchor="ctr"/>
                </a:tc>
                <a:extLst>
                  <a:ext uri="{0D108BD9-81ED-4DB2-BD59-A6C34878D82A}">
                    <a16:rowId xmlns:a16="http://schemas.microsoft.com/office/drawing/2014/main" val="1142706715"/>
                  </a:ext>
                </a:extLst>
              </a:tr>
              <a:tr h="196593">
                <a:tc rowSpan="3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Group 1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85" marR="26185" marT="26185" marB="26185" anchor="ctr"/>
                </a:tc>
                <a:tc rowSpan="3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experience related variables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85" marR="26185" marT="26185" marB="2618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relevent_experience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85" marR="26185" marT="26185" marB="2618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85" marR="26185" marT="26185" marB="2618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data type correction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85" marR="26185" marT="26185" marB="26185" anchor="ctr"/>
                </a:tc>
                <a:extLst>
                  <a:ext uri="{0D108BD9-81ED-4DB2-BD59-A6C34878D82A}">
                    <a16:rowId xmlns:a16="http://schemas.microsoft.com/office/drawing/2014/main" val="2047556878"/>
                  </a:ext>
                </a:extLst>
              </a:tr>
              <a:tr h="33290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experience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85" marR="26185" marT="26185" marB="2618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0.32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85" marR="26185" marT="26185" marB="2618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data type correction, missing value imputation (fill with mode)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85" marR="26185" marT="26185" marB="26185" anchor="ctr"/>
                </a:tc>
                <a:extLst>
                  <a:ext uri="{0D108BD9-81ED-4DB2-BD59-A6C34878D82A}">
                    <a16:rowId xmlns:a16="http://schemas.microsoft.com/office/drawing/2014/main" val="3782180053"/>
                  </a:ext>
                </a:extLst>
              </a:tr>
              <a:tr h="33290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last_new_job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85" marR="26185" marT="26185" marB="2618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2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85" marR="26185" marT="26185" marB="2618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data type correction, missing value imputation (fill with mode)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85" marR="26185" marT="26185" marB="26185" anchor="ctr"/>
                </a:tc>
                <a:extLst>
                  <a:ext uri="{0D108BD9-81ED-4DB2-BD59-A6C34878D82A}">
                    <a16:rowId xmlns:a16="http://schemas.microsoft.com/office/drawing/2014/main" val="951568263"/>
                  </a:ext>
                </a:extLst>
              </a:tr>
              <a:tr h="776253">
                <a:tc rowSpan="2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Group 2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85" marR="26185" marT="26185" marB="26185" anchor="ctr"/>
                </a:tc>
                <a:tc rowSpan="2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employer related variables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85" marR="26185" marT="26185" marB="2618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company_type, 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85" marR="26185" marT="26185" marB="2618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27.45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85" marR="26185" marT="26185" marB="2618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data grouping, missing value imputation (fill with KNN imputation) </a:t>
                      </a:r>
                      <a:r>
                        <a:rPr lang="en-US" sz="1000" dirty="0">
                          <a:solidFill>
                            <a:srgbClr val="FF0000"/>
                          </a:solidFill>
                          <a:effectLst/>
                        </a:rPr>
                        <a:t>*KNN imputation will automatically convert the variable’s data type to float</a:t>
                      </a:r>
                      <a:endParaRPr lang="en-US" sz="10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85" marR="26185" marT="26185" marB="26185" anchor="ctr"/>
                </a:tc>
                <a:extLst>
                  <a:ext uri="{0D108BD9-81ED-4DB2-BD59-A6C34878D82A}">
                    <a16:rowId xmlns:a16="http://schemas.microsoft.com/office/drawing/2014/main" val="2019208049"/>
                  </a:ext>
                </a:extLst>
              </a:tr>
              <a:tr h="35353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company_size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85" marR="26185" marT="26185" marB="2618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26.03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85" marR="26185" marT="26185" marB="2618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data grouping, missing value imputation (fill with KNN imputation)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85" marR="26185" marT="26185" marB="26185" anchor="ctr"/>
                </a:tc>
                <a:extLst>
                  <a:ext uri="{0D108BD9-81ED-4DB2-BD59-A6C34878D82A}">
                    <a16:rowId xmlns:a16="http://schemas.microsoft.com/office/drawing/2014/main" val="3748083827"/>
                  </a:ext>
                </a:extLst>
              </a:tr>
              <a:tr h="353539">
                <a:tc rowSpan="3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Group 3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85" marR="26185" marT="26185" marB="26185" anchor="ctr"/>
                </a:tc>
                <a:tc rowSpan="3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education related variables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85" marR="26185" marT="26185" marB="2618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education_level,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85" marR="26185" marT="26185" marB="2618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2.49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85" marR="26185" marT="26185" marB="2618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data grouping, data type correction, missing value imputation (fill with 0)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85" marR="26185" marT="26185" marB="26185" anchor="ctr"/>
                </a:tc>
                <a:extLst>
                  <a:ext uri="{0D108BD9-81ED-4DB2-BD59-A6C34878D82A}">
                    <a16:rowId xmlns:a16="http://schemas.microsoft.com/office/drawing/2014/main" val="2995168995"/>
                  </a:ext>
                </a:extLst>
              </a:tr>
              <a:tr h="81638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major_discipline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85" marR="26185" marT="26185" marB="2618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15.46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85" marR="26185" marT="26185" marB="2618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data grouping, data type correction, missing value imputation (fill with 0 or mode) </a:t>
                      </a:r>
                      <a:r>
                        <a:rPr lang="en-US" sz="1000" dirty="0">
                          <a:solidFill>
                            <a:srgbClr val="FF0000"/>
                          </a:solidFill>
                          <a:effectLst/>
                        </a:rPr>
                        <a:t>*when </a:t>
                      </a:r>
                      <a:r>
                        <a:rPr lang="en-US" sz="1000" dirty="0" err="1">
                          <a:solidFill>
                            <a:srgbClr val="FF0000"/>
                          </a:solidFill>
                          <a:effectLst/>
                        </a:rPr>
                        <a:t>education_level</a:t>
                      </a:r>
                      <a:r>
                        <a:rPr lang="en-US" sz="1000" dirty="0">
                          <a:solidFill>
                            <a:srgbClr val="FF0000"/>
                          </a:solidFill>
                          <a:effectLst/>
                        </a:rPr>
                        <a:t> equals to 0 (None) or 1 (high school or primary school), fill missing value with 0, then fill the rest with 0</a:t>
                      </a:r>
                      <a:endParaRPr lang="en-US" sz="10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85" marR="26185" marT="26185" marB="26185" anchor="ctr"/>
                </a:tc>
                <a:extLst>
                  <a:ext uri="{0D108BD9-81ED-4DB2-BD59-A6C34878D82A}">
                    <a16:rowId xmlns:a16="http://schemas.microsoft.com/office/drawing/2014/main" val="250843703"/>
                  </a:ext>
                </a:extLst>
              </a:tr>
              <a:tr h="19659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enrolled_university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85" marR="26185" marT="26185" marB="2618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1.86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85" marR="26185" marT="26185" marB="2618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fill with mode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85" marR="26185" marT="26185" marB="26185" anchor="ctr"/>
                </a:tc>
                <a:extLst>
                  <a:ext uri="{0D108BD9-81ED-4DB2-BD59-A6C34878D82A}">
                    <a16:rowId xmlns:a16="http://schemas.microsoft.com/office/drawing/2014/main" val="4236397469"/>
                  </a:ext>
                </a:extLst>
              </a:tr>
              <a:tr h="33290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Group 4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85" marR="26185" marT="26185" marB="2618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gender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85" marR="26185" marT="26185" marB="2618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gender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85" marR="26185" marT="26185" marB="2618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22.32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85" marR="26185" marT="26185" marB="2618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data type correction, missing value imputation (fill with mode)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85" marR="26185" marT="26185" marB="26185" anchor="ctr"/>
                </a:tc>
                <a:extLst>
                  <a:ext uri="{0D108BD9-81ED-4DB2-BD59-A6C34878D82A}">
                    <a16:rowId xmlns:a16="http://schemas.microsoft.com/office/drawing/2014/main" val="1716289564"/>
                  </a:ext>
                </a:extLst>
              </a:tr>
              <a:tr h="332901">
                <a:tc rowSpan="2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Group 5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85" marR="26185" marT="26185" marB="26185" anchor="ctr"/>
                </a:tc>
                <a:tc rowSpan="2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city related variables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85" marR="26185" marT="26185" marB="2618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city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85" marR="26185" marT="26185" marB="2618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-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85" marR="26185" marT="26185" marB="2618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data grouping, data type correction (dummy encoding)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85" marR="26185" marT="26185" marB="26185" anchor="ctr"/>
                </a:tc>
                <a:extLst>
                  <a:ext uri="{0D108BD9-81ED-4DB2-BD59-A6C34878D82A}">
                    <a16:rowId xmlns:a16="http://schemas.microsoft.com/office/drawing/2014/main" val="1407893798"/>
                  </a:ext>
                </a:extLst>
              </a:tr>
              <a:tr h="33290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city_development_index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85" marR="26185" marT="26185" marB="2618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-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85" marR="26185" marT="26185" marB="2618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-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85" marR="26185" marT="26185" marB="26185" anchor="ctr"/>
                </a:tc>
                <a:extLst>
                  <a:ext uri="{0D108BD9-81ED-4DB2-BD59-A6C34878D82A}">
                    <a16:rowId xmlns:a16="http://schemas.microsoft.com/office/drawing/2014/main" val="35529835"/>
                  </a:ext>
                </a:extLst>
              </a:tr>
              <a:tr h="35353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Group 6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85" marR="26185" marT="26185" marB="2618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training related variables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85" marR="26185" marT="26185" marB="2618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err="1">
                          <a:effectLst/>
                        </a:rPr>
                        <a:t>training_hours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85" marR="26185" marT="26185" marB="2618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-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85" marR="26185" marT="26185" marB="2618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-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85" marR="26185" marT="26185" marB="26185" anchor="ctr"/>
                </a:tc>
                <a:extLst>
                  <a:ext uri="{0D108BD9-81ED-4DB2-BD59-A6C34878D82A}">
                    <a16:rowId xmlns:a16="http://schemas.microsoft.com/office/drawing/2014/main" val="3095083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900451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3CB410-CC3E-9049-A4B4-E8C1256907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356" y="2768600"/>
            <a:ext cx="8596668" cy="1320800"/>
          </a:xfrm>
        </p:spPr>
        <p:txBody>
          <a:bodyPr/>
          <a:lstStyle/>
          <a:p>
            <a:pPr algn="ctr"/>
            <a:r>
              <a:rPr lang="en-US" dirty="0"/>
              <a:t>Key Findings</a:t>
            </a:r>
          </a:p>
        </p:txBody>
      </p:sp>
    </p:spTree>
    <p:extLst>
      <p:ext uri="{BB962C8B-B14F-4D97-AF65-F5344CB8AC3E}">
        <p14:creationId xmlns:p14="http://schemas.microsoft.com/office/powerpoint/2010/main" val="22192468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B7C94D55-1A95-7040-A7BA-4703EEFB70F3}"/>
              </a:ext>
            </a:extLst>
          </p:cNvPr>
          <p:cNvSpPr/>
          <p:nvPr/>
        </p:nvSpPr>
        <p:spPr>
          <a:xfrm>
            <a:off x="781506" y="717630"/>
            <a:ext cx="509286" cy="4398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18F97A-1D63-C84C-B12E-DD2937BC7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 1  </a:t>
            </a:r>
            <a:r>
              <a:rPr lang="en-US" dirty="0"/>
              <a:t>Feature Space Overlap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AD99DFD-A528-214A-A1F9-EB1ED0446A6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1358" y="1669098"/>
            <a:ext cx="4865346" cy="3392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3D5BE58-907C-EB44-B357-80B5EC2F7F1C}"/>
              </a:ext>
            </a:extLst>
          </p:cNvPr>
          <p:cNvSpPr txBox="1"/>
          <p:nvPr/>
        </p:nvSpPr>
        <p:spPr>
          <a:xfrm>
            <a:off x="781506" y="1669098"/>
            <a:ext cx="383679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Converted categorical variables to numerical variables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Applied PCA reduction to 1 component to all variables  (</a:t>
            </a:r>
            <a:r>
              <a:rPr lang="en-US" dirty="0" err="1"/>
              <a:t>enrollee_id</a:t>
            </a:r>
            <a:r>
              <a:rPr lang="en-US" dirty="0"/>
              <a:t> excluded) 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Note lack of distinction between distribution of 2 classes cross all variables (histogram is normalized)</a:t>
            </a:r>
          </a:p>
        </p:txBody>
      </p:sp>
    </p:spTree>
    <p:extLst>
      <p:ext uri="{BB962C8B-B14F-4D97-AF65-F5344CB8AC3E}">
        <p14:creationId xmlns:p14="http://schemas.microsoft.com/office/powerpoint/2010/main" val="39222476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B7C94D55-1A95-7040-A7BA-4703EEFB70F3}"/>
              </a:ext>
            </a:extLst>
          </p:cNvPr>
          <p:cNvSpPr/>
          <p:nvPr/>
        </p:nvSpPr>
        <p:spPr>
          <a:xfrm>
            <a:off x="781506" y="717630"/>
            <a:ext cx="509286" cy="4398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18F97A-1D63-C84C-B12E-DD2937BC7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 2  </a:t>
            </a:r>
            <a:r>
              <a:rPr lang="en-US" dirty="0"/>
              <a:t>City vs. Target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1F5BA285-DC41-1544-A15F-1A97CEA319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5661" y="3975247"/>
            <a:ext cx="4156083" cy="2637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Chart, histogram&#10;&#10;Description automatically generated">
            <a:extLst>
              <a:ext uri="{FF2B5EF4-FFF2-40B4-BE49-F238E27FC236}">
                <a16:creationId xmlns:a16="http://schemas.microsoft.com/office/drawing/2014/main" id="{3A138F0A-621B-B343-AB2E-CC40E0EB22E2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2448" y="1563995"/>
            <a:ext cx="4082511" cy="219791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52178C75-C168-4D43-B6A7-69C9DCA05F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0591607"/>
              </p:ext>
            </p:extLst>
          </p:nvPr>
        </p:nvGraphicFramePr>
        <p:xfrm>
          <a:off x="781506" y="1669098"/>
          <a:ext cx="4216592" cy="1386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0246">
                  <a:extLst>
                    <a:ext uri="{9D8B030D-6E8A-4147-A177-3AD203B41FA5}">
                      <a16:colId xmlns:a16="http://schemas.microsoft.com/office/drawing/2014/main" val="3866131714"/>
                    </a:ext>
                  </a:extLst>
                </a:gridCol>
                <a:gridCol w="1755227">
                  <a:extLst>
                    <a:ext uri="{9D8B030D-6E8A-4147-A177-3AD203B41FA5}">
                      <a16:colId xmlns:a16="http://schemas.microsoft.com/office/drawing/2014/main" val="3306166980"/>
                    </a:ext>
                  </a:extLst>
                </a:gridCol>
                <a:gridCol w="916971">
                  <a:extLst>
                    <a:ext uri="{9D8B030D-6E8A-4147-A177-3AD203B41FA5}">
                      <a16:colId xmlns:a16="http://schemas.microsoft.com/office/drawing/2014/main" val="2870282314"/>
                    </a:ext>
                  </a:extLst>
                </a:gridCol>
                <a:gridCol w="1054148">
                  <a:extLst>
                    <a:ext uri="{9D8B030D-6E8A-4147-A177-3AD203B41FA5}">
                      <a16:colId xmlns:a16="http://schemas.microsoft.com/office/drawing/2014/main" val="341085980"/>
                    </a:ext>
                  </a:extLst>
                </a:gridCol>
              </a:tblGrid>
              <a:tr h="223050">
                <a:tc>
                  <a:txBody>
                    <a:bodyPr/>
                    <a:lstStyle/>
                    <a:p>
                      <a:r>
                        <a:rPr lang="en-US" sz="1000" dirty="0"/>
                        <a:t>City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b="1" kern="1200" dirty="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city_development_index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Total enrollee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Target enrollee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3033448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r>
                        <a:rPr lang="en-US" sz="1000" dirty="0"/>
                        <a:t>103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0.920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4358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563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2016695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r>
                        <a:rPr lang="en-US" sz="1000" dirty="0"/>
                        <a:t>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0.624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1672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453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5812623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r>
                        <a:rPr lang="en-US" sz="10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0.910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1654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154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6488231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D0AF24E5-BACC-9843-93D1-11B4E0EBC682}"/>
              </a:ext>
            </a:extLst>
          </p:cNvPr>
          <p:cNvSpPr txBox="1"/>
          <p:nvPr/>
        </p:nvSpPr>
        <p:spPr>
          <a:xfrm>
            <a:off x="688920" y="3634939"/>
            <a:ext cx="417624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32% of the total enrollees, 30% of the Target enrollees are from cities where </a:t>
            </a:r>
            <a:r>
              <a:rPr lang="en-US" dirty="0" err="1"/>
              <a:t>city_development_index</a:t>
            </a:r>
            <a:r>
              <a:rPr lang="en-US" dirty="0"/>
              <a:t> ranges 0.910 ~ 0.920 (city 103, 16)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42% of the total enrollees, 48% of the Target enrollees are from city 103, 21, 16.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1C9B6C-9B86-4B41-86FC-E72EC925F80E}"/>
              </a:ext>
            </a:extLst>
          </p:cNvPr>
          <p:cNvSpPr txBox="1"/>
          <p:nvPr/>
        </p:nvSpPr>
        <p:spPr>
          <a:xfrm>
            <a:off x="5623035" y="1350653"/>
            <a:ext cx="37919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Normalized histogram</a:t>
            </a:r>
          </a:p>
        </p:txBody>
      </p:sp>
    </p:spTree>
    <p:extLst>
      <p:ext uri="{BB962C8B-B14F-4D97-AF65-F5344CB8AC3E}">
        <p14:creationId xmlns:p14="http://schemas.microsoft.com/office/powerpoint/2010/main" val="328441911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899</TotalTime>
  <Words>1780</Words>
  <Application>Microsoft Macintosh PowerPoint</Application>
  <PresentationFormat>Widescreen</PresentationFormat>
  <Paragraphs>464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0" baseType="lpstr">
      <vt:lpstr>Arial</vt:lpstr>
      <vt:lpstr>Calibri</vt:lpstr>
      <vt:lpstr>Cambria Math</vt:lpstr>
      <vt:lpstr>Times New Roman</vt:lpstr>
      <vt:lpstr>Trebuchet MS</vt:lpstr>
      <vt:lpstr>Wingdings</vt:lpstr>
      <vt:lpstr>Wingdings 3</vt:lpstr>
      <vt:lpstr>Facet</vt:lpstr>
      <vt:lpstr>Proposal for Potential Candidate Detection</vt:lpstr>
      <vt:lpstr>TOC</vt:lpstr>
      <vt:lpstr>Overview </vt:lpstr>
      <vt:lpstr>Problem Identification: How can we identify Target enrollee as many as possible and approach them with efficiency</vt:lpstr>
      <vt:lpstr>Dataset description</vt:lpstr>
      <vt:lpstr>Data Wrangling</vt:lpstr>
      <vt:lpstr>Key Findings</vt:lpstr>
      <vt:lpstr> 1  Feature Space Overlap</vt:lpstr>
      <vt:lpstr> 2  City vs. Target</vt:lpstr>
      <vt:lpstr> 3  Employer vs. Target</vt:lpstr>
      <vt:lpstr> 4  Experience vs. Target</vt:lpstr>
      <vt:lpstr> 5  Education vs. Target</vt:lpstr>
      <vt:lpstr> 6  Gender vs. Target</vt:lpstr>
      <vt:lpstr> 7  Training_hours vs. Target</vt:lpstr>
      <vt:lpstr> 8  Multi</vt:lpstr>
      <vt:lpstr>Modeling and Analysis</vt:lpstr>
      <vt:lpstr>Model Selection</vt:lpstr>
      <vt:lpstr>Train/Test Split </vt:lpstr>
      <vt:lpstr>Metrics</vt:lpstr>
      <vt:lpstr>Logistic Regression: Training vs Testing</vt:lpstr>
      <vt:lpstr>Gaussian Naïve Bayes : Training vs Testing</vt:lpstr>
      <vt:lpstr>k-Nearest Neighbors : Training vs Testing</vt:lpstr>
      <vt:lpstr>Decision Tree: Training vs Testing</vt:lpstr>
      <vt:lpstr>Random Forest: Training vs Testing</vt:lpstr>
      <vt:lpstr>Gradient Boosting: Training vs Testing</vt:lpstr>
      <vt:lpstr>XGBoost: Training vs Testing</vt:lpstr>
      <vt:lpstr>LightGB: Training vs Testing</vt:lpstr>
      <vt:lpstr>CatBoost: Training vs Testing</vt:lpstr>
      <vt:lpstr>Support Vector Machine: Training vs Testing</vt:lpstr>
      <vt:lpstr>Overall Model evaluation on Testing Set</vt:lpstr>
      <vt:lpstr>Synthetic Minority Oversampling Technique (SMOTE)</vt:lpstr>
      <vt:lpstr>Overall Model evaluation on Testing Set (after SMOTE)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Detecting Potential Cadidate</dc:title>
  <dc:creator>Yang Liu  kunz</dc:creator>
  <cp:lastModifiedBy>Yang Liu  kunz</cp:lastModifiedBy>
  <cp:revision>145</cp:revision>
  <dcterms:created xsi:type="dcterms:W3CDTF">2020-11-20T20:42:46Z</dcterms:created>
  <dcterms:modified xsi:type="dcterms:W3CDTF">2020-11-24T19:04:02Z</dcterms:modified>
</cp:coreProperties>
</file>